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89" r:id="rId1"/>
  </p:sldMasterIdLst>
  <p:notesMasterIdLst>
    <p:notesMasterId r:id="rId16"/>
  </p:notesMasterIdLst>
  <p:sldIdLst>
    <p:sldId id="256" r:id="rId2"/>
    <p:sldId id="261" r:id="rId3"/>
    <p:sldId id="257" r:id="rId4"/>
    <p:sldId id="258" r:id="rId5"/>
    <p:sldId id="259" r:id="rId6"/>
    <p:sldId id="267" r:id="rId7"/>
    <p:sldId id="268" r:id="rId8"/>
    <p:sldId id="260" r:id="rId9"/>
    <p:sldId id="262" r:id="rId10"/>
    <p:sldId id="263" r:id="rId11"/>
    <p:sldId id="264" r:id="rId12"/>
    <p:sldId id="265" r:id="rId13"/>
    <p:sldId id="266"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96" d="100"/>
          <a:sy n="96" d="100"/>
        </p:scale>
        <p:origin x="86"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jpg>
</file>

<file path=ppt/media/image8.jp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86CB78-2C4D-4B32-93CD-1B148C94A53E}" type="datetimeFigureOut">
              <a:rPr lang="en-US" smtClean="0"/>
              <a:t>4/1/2024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0B7534-47D9-4707-9ADE-177A8A9D531B}" type="slidenum">
              <a:rPr lang="en-US" smtClean="0"/>
              <a:t>‹#›</a:t>
            </a:fld>
            <a:endParaRPr lang="en-US"/>
          </a:p>
        </p:txBody>
      </p:sp>
    </p:spTree>
    <p:extLst>
      <p:ext uri="{BB962C8B-B14F-4D97-AF65-F5344CB8AC3E}">
        <p14:creationId xmlns:p14="http://schemas.microsoft.com/office/powerpoint/2010/main" val="30161208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05B3D7E-BD13-4AB1-9A53-2A156FD3CBF6}" type="datetime1">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162224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1827A8-0275-4358-86ED-C22F794D237B}" type="datetime1">
              <a:rPr lang="en-US" smtClean="0"/>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031834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4899E0-9647-4049-BEE7-E56701738A64}" type="datetime1">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837942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F68C1451-7653-4754-958D-D372977AF7E1}" type="datetime1">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1151293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954C8E9D-7A64-46B7-A944-F639D1114E64}" type="datetime1">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2597300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B8826B-05E0-4BF2-9CB2-6DF836B2EBBB}" type="datetime1">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0841587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922622-0734-487E-AF83-D611805BCEFF}" type="datetime1">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8343085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F49590-D612-4E97-B9B0-D8D315FC4940}" type="datetime1">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7030244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FC57CD-F717-407D-8EC6-6D0C13A8717C}" type="datetime1">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941380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252B65-6965-43F4-95C9-E9BE46416A5F}" type="datetime1">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574188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E4D013-BA9A-45DE-8236-8FCAF32491CF}" type="datetime1">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182060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AD75D8A-D401-4BFE-AABF-28E64EDBB9FC}" type="datetime1">
              <a:rPr lang="en-US" smtClean="0"/>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841102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EA0394-4121-4607-9FBD-21AAD222F913}" type="datetime1">
              <a:rPr lang="en-US" smtClean="0"/>
              <a:t>4/1/2024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814584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6A593A2-79C5-4A9A-BFAB-A5E2E6052C35}" type="datetime1">
              <a:rPr lang="en-US" smtClean="0"/>
              <a:t>4/1/2024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553693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3CC5F2-D527-4845-ABF6-0AAEFF22FBC1}" type="datetime1">
              <a:rPr lang="en-US" smtClean="0"/>
              <a:t>4/1/2024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980146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E9121B-BA14-418D-8638-3C438EE3E21E}" type="datetime1">
              <a:rPr lang="en-US" smtClean="0"/>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9185509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F510F436-0B43-4377-A99D-4968938ABD16}" type="datetime1">
              <a:rPr lang="en-US" smtClean="0"/>
              <a:t>4/1/2024</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792230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90EFC0B2-0ECD-480D-B7BF-A6F71ADCF058}" type="datetime1">
              <a:rPr lang="en-US" smtClean="0"/>
              <a:t>4/1/2024</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4BA915EE-10CB-4CF1-8569-6154455DA573}" type="slidenum">
              <a:rPr lang="en-US" smtClean="0"/>
              <a:t>‹#›</a:t>
            </a:fld>
            <a:endParaRPr lang="en-US"/>
          </a:p>
        </p:txBody>
      </p:sp>
    </p:spTree>
    <p:extLst>
      <p:ext uri="{BB962C8B-B14F-4D97-AF65-F5344CB8AC3E}">
        <p14:creationId xmlns:p14="http://schemas.microsoft.com/office/powerpoint/2010/main" val="405300190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Lst>
  <p:hf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B0EF851A-A9D9-7485-B4F6-4666EAC131D8}"/>
              </a:ext>
            </a:extLst>
          </p:cNvPr>
          <p:cNvPicPr>
            <a:picLocks noChangeAspect="1"/>
          </p:cNvPicPr>
          <p:nvPr/>
        </p:nvPicPr>
        <p:blipFill rotWithShape="1">
          <a:blip r:embed="rId2"/>
          <a:srcRect t="6201" b="3438"/>
          <a:stretch/>
        </p:blipFill>
        <p:spPr>
          <a:xfrm>
            <a:off x="20" y="10"/>
            <a:ext cx="12191981" cy="6857990"/>
          </a:xfrm>
          <a:prstGeom prst="rect">
            <a:avLst/>
          </a:prstGeom>
        </p:spPr>
      </p:pic>
      <p:sp>
        <p:nvSpPr>
          <p:cNvPr id="2" name="Title 1">
            <a:extLst>
              <a:ext uri="{FF2B5EF4-FFF2-40B4-BE49-F238E27FC236}">
                <a16:creationId xmlns:a16="http://schemas.microsoft.com/office/drawing/2014/main" id="{F7A3A1E8-B060-AD31-70A0-DF0742448314}"/>
              </a:ext>
            </a:extLst>
          </p:cNvPr>
          <p:cNvSpPr>
            <a:spLocks noGrp="1"/>
          </p:cNvSpPr>
          <p:nvPr>
            <p:ph type="ctrTitle"/>
          </p:nvPr>
        </p:nvSpPr>
        <p:spPr>
          <a:xfrm>
            <a:off x="7249886" y="914400"/>
            <a:ext cx="4294414" cy="3848100"/>
          </a:xfrm>
        </p:spPr>
        <p:txBody>
          <a:bodyPr>
            <a:normAutofit fontScale="90000"/>
          </a:bodyPr>
          <a:lstStyle/>
          <a:p>
            <a:pPr algn="r"/>
            <a:r>
              <a:rPr lang="en-US"/>
              <a:t>Path-Planning and Path Tracking of a Mobile Robot</a:t>
            </a:r>
          </a:p>
        </p:txBody>
      </p:sp>
      <p:sp>
        <p:nvSpPr>
          <p:cNvPr id="3" name="Subtitle 2">
            <a:extLst>
              <a:ext uri="{FF2B5EF4-FFF2-40B4-BE49-F238E27FC236}">
                <a16:creationId xmlns:a16="http://schemas.microsoft.com/office/drawing/2014/main" id="{D57F893A-416A-D692-E1B6-848A3C92126A}"/>
              </a:ext>
            </a:extLst>
          </p:cNvPr>
          <p:cNvSpPr>
            <a:spLocks noGrp="1"/>
          </p:cNvSpPr>
          <p:nvPr>
            <p:ph type="subTitle" idx="1"/>
          </p:nvPr>
        </p:nvSpPr>
        <p:spPr>
          <a:xfrm>
            <a:off x="7249886" y="5075227"/>
            <a:ext cx="4294414" cy="906473"/>
          </a:xfrm>
        </p:spPr>
        <p:txBody>
          <a:bodyPr>
            <a:normAutofit/>
          </a:bodyPr>
          <a:lstStyle/>
          <a:p>
            <a:pPr algn="r"/>
            <a:r>
              <a:rPr lang="en-US" dirty="0">
                <a:solidFill>
                  <a:srgbClr val="FFFFFF"/>
                </a:solidFill>
              </a:rPr>
              <a:t>By Anirban Barua (100920756)</a:t>
            </a:r>
          </a:p>
        </p:txBody>
      </p:sp>
    </p:spTree>
    <p:extLst>
      <p:ext uri="{BB962C8B-B14F-4D97-AF65-F5344CB8AC3E}">
        <p14:creationId xmlns:p14="http://schemas.microsoft.com/office/powerpoint/2010/main" val="42435510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BD2CC-5173-5652-A4C8-E90C7839EF5C}"/>
              </a:ext>
            </a:extLst>
          </p:cNvPr>
          <p:cNvSpPr>
            <a:spLocks noGrp="1"/>
          </p:cNvSpPr>
          <p:nvPr>
            <p:ph type="title"/>
          </p:nvPr>
        </p:nvSpPr>
        <p:spPr>
          <a:xfrm>
            <a:off x="547856" y="288758"/>
            <a:ext cx="3711324" cy="1034716"/>
          </a:xfrm>
        </p:spPr>
        <p:txBody>
          <a:bodyPr>
            <a:normAutofit fontScale="90000"/>
          </a:bodyPr>
          <a:lstStyle/>
          <a:p>
            <a:r>
              <a:rPr lang="en-US" dirty="0"/>
              <a:t>Simulation Robot</a:t>
            </a:r>
          </a:p>
        </p:txBody>
      </p:sp>
      <p:pic>
        <p:nvPicPr>
          <p:cNvPr id="5" name="Content Placeholder 4" descr="A cartoon of a car&#10;&#10;Description automatically generated">
            <a:extLst>
              <a:ext uri="{FF2B5EF4-FFF2-40B4-BE49-F238E27FC236}">
                <a16:creationId xmlns:a16="http://schemas.microsoft.com/office/drawing/2014/main" id="{B02BAAD4-7719-6D21-D5DF-69D862DE9B9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34127" y="1323474"/>
            <a:ext cx="7900736" cy="5065393"/>
          </a:xfrm>
        </p:spPr>
      </p:pic>
      <p:sp>
        <p:nvSpPr>
          <p:cNvPr id="6" name="Slide Number Placeholder 5">
            <a:extLst>
              <a:ext uri="{FF2B5EF4-FFF2-40B4-BE49-F238E27FC236}">
                <a16:creationId xmlns:a16="http://schemas.microsoft.com/office/drawing/2014/main" id="{43B0F649-CDD7-A90F-11E9-57BB714668E6}"/>
              </a:ext>
            </a:extLst>
          </p:cNvPr>
          <p:cNvSpPr>
            <a:spLocks noGrp="1"/>
          </p:cNvSpPr>
          <p:nvPr>
            <p:ph type="sldNum" sz="quarter" idx="12"/>
          </p:nvPr>
        </p:nvSpPr>
        <p:spPr>
          <a:xfrm>
            <a:off x="11155696" y="6388867"/>
            <a:ext cx="551167" cy="365125"/>
          </a:xfrm>
        </p:spPr>
        <p:txBody>
          <a:bodyPr/>
          <a:lstStyle/>
          <a:p>
            <a:fld id="{4BA915EE-10CB-4CF1-8569-6154455DA573}" type="slidenum">
              <a:rPr lang="en-US" smtClean="0"/>
              <a:t>10</a:t>
            </a:fld>
            <a:endParaRPr lang="en-US"/>
          </a:p>
        </p:txBody>
      </p:sp>
    </p:spTree>
    <p:extLst>
      <p:ext uri="{BB962C8B-B14F-4D97-AF65-F5344CB8AC3E}">
        <p14:creationId xmlns:p14="http://schemas.microsoft.com/office/powerpoint/2010/main" val="21673134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7CB8E-E18C-4A34-E02B-A1DEEC5E0BF0}"/>
              </a:ext>
            </a:extLst>
          </p:cNvPr>
          <p:cNvSpPr>
            <a:spLocks noGrp="1"/>
          </p:cNvSpPr>
          <p:nvPr>
            <p:ph type="title"/>
          </p:nvPr>
        </p:nvSpPr>
        <p:spPr>
          <a:xfrm>
            <a:off x="251076" y="192505"/>
            <a:ext cx="3767471" cy="1074821"/>
          </a:xfrm>
        </p:spPr>
        <p:txBody>
          <a:bodyPr/>
          <a:lstStyle/>
          <a:p>
            <a:r>
              <a:rPr lang="en-US" dirty="0"/>
              <a:t>BI-RRT Simulation</a:t>
            </a:r>
          </a:p>
        </p:txBody>
      </p:sp>
      <p:pic>
        <p:nvPicPr>
          <p:cNvPr id="4" name="BiRRT">
            <a:hlinkClick r:id="" action="ppaction://media"/>
            <a:extLst>
              <a:ext uri="{FF2B5EF4-FFF2-40B4-BE49-F238E27FC236}">
                <a16:creationId xmlns:a16="http://schemas.microsoft.com/office/drawing/2014/main" id="{03E1279A-C4C9-7E7E-E3B2-06908D0BC5F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03133" y="1399673"/>
            <a:ext cx="10017793" cy="4820298"/>
          </a:xfrm>
        </p:spPr>
      </p:pic>
      <p:sp>
        <p:nvSpPr>
          <p:cNvPr id="5" name="Slide Number Placeholder 4">
            <a:extLst>
              <a:ext uri="{FF2B5EF4-FFF2-40B4-BE49-F238E27FC236}">
                <a16:creationId xmlns:a16="http://schemas.microsoft.com/office/drawing/2014/main" id="{C66EC3D5-9FB9-B926-F266-83A1DCDB66C9}"/>
              </a:ext>
            </a:extLst>
          </p:cNvPr>
          <p:cNvSpPr>
            <a:spLocks noGrp="1"/>
          </p:cNvSpPr>
          <p:nvPr>
            <p:ph type="sldNum" sz="quarter" idx="12"/>
          </p:nvPr>
        </p:nvSpPr>
        <p:spPr>
          <a:xfrm>
            <a:off x="11396328" y="6276307"/>
            <a:ext cx="551167" cy="365125"/>
          </a:xfrm>
        </p:spPr>
        <p:txBody>
          <a:bodyPr/>
          <a:lstStyle/>
          <a:p>
            <a:fld id="{4BA915EE-10CB-4CF1-8569-6154455DA573}" type="slidenum">
              <a:rPr lang="en-US" smtClean="0"/>
              <a:t>11</a:t>
            </a:fld>
            <a:endParaRPr lang="en-US" dirty="0"/>
          </a:p>
        </p:txBody>
      </p:sp>
    </p:spTree>
    <p:extLst>
      <p:ext uri="{BB962C8B-B14F-4D97-AF65-F5344CB8AC3E}">
        <p14:creationId xmlns:p14="http://schemas.microsoft.com/office/powerpoint/2010/main" val="907646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BDB69-B0E7-33EB-CFEE-C3F4953E9B6B}"/>
              </a:ext>
            </a:extLst>
          </p:cNvPr>
          <p:cNvSpPr>
            <a:spLocks noGrp="1"/>
          </p:cNvSpPr>
          <p:nvPr>
            <p:ph type="title"/>
          </p:nvPr>
        </p:nvSpPr>
        <p:spPr>
          <a:xfrm>
            <a:off x="80210" y="144379"/>
            <a:ext cx="6825916" cy="1371600"/>
          </a:xfrm>
        </p:spPr>
        <p:txBody>
          <a:bodyPr/>
          <a:lstStyle/>
          <a:p>
            <a:r>
              <a:rPr lang="en-US" dirty="0"/>
              <a:t>RRT Simulation (Same Search Duration)</a:t>
            </a:r>
          </a:p>
        </p:txBody>
      </p:sp>
      <p:pic>
        <p:nvPicPr>
          <p:cNvPr id="10" name="rrt3">
            <a:hlinkClick r:id="" action="ppaction://media"/>
            <a:extLst>
              <a:ext uri="{FF2B5EF4-FFF2-40B4-BE49-F238E27FC236}">
                <a16:creationId xmlns:a16="http://schemas.microsoft.com/office/drawing/2014/main" id="{1AE9ED2B-7242-CF32-96DA-E4E13D37C94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61785" y="1612232"/>
            <a:ext cx="9468429" cy="4555958"/>
          </a:xfrm>
        </p:spPr>
      </p:pic>
      <p:sp>
        <p:nvSpPr>
          <p:cNvPr id="11" name="Slide Number Placeholder 10">
            <a:extLst>
              <a:ext uri="{FF2B5EF4-FFF2-40B4-BE49-F238E27FC236}">
                <a16:creationId xmlns:a16="http://schemas.microsoft.com/office/drawing/2014/main" id="{2D2E52A9-FDEC-D8CB-1C72-E8DF777CC623}"/>
              </a:ext>
            </a:extLst>
          </p:cNvPr>
          <p:cNvSpPr>
            <a:spLocks noGrp="1"/>
          </p:cNvSpPr>
          <p:nvPr>
            <p:ph type="sldNum" sz="quarter" idx="12"/>
          </p:nvPr>
        </p:nvSpPr>
        <p:spPr>
          <a:xfrm>
            <a:off x="11276012" y="6260265"/>
            <a:ext cx="551167" cy="365125"/>
          </a:xfrm>
        </p:spPr>
        <p:txBody>
          <a:bodyPr/>
          <a:lstStyle/>
          <a:p>
            <a:fld id="{4BA915EE-10CB-4CF1-8569-6154455DA573}" type="slidenum">
              <a:rPr lang="en-US" smtClean="0"/>
              <a:t>12</a:t>
            </a:fld>
            <a:endParaRPr lang="en-US" dirty="0"/>
          </a:p>
        </p:txBody>
      </p:sp>
    </p:spTree>
    <p:extLst>
      <p:ext uri="{BB962C8B-B14F-4D97-AF65-F5344CB8AC3E}">
        <p14:creationId xmlns:p14="http://schemas.microsoft.com/office/powerpoint/2010/main" val="1779318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1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57C3E-F862-0FF2-8BF1-251F0A4AAFBB}"/>
              </a:ext>
            </a:extLst>
          </p:cNvPr>
          <p:cNvSpPr>
            <a:spLocks noGrp="1"/>
          </p:cNvSpPr>
          <p:nvPr>
            <p:ph type="title"/>
          </p:nvPr>
        </p:nvSpPr>
        <p:spPr>
          <a:xfrm>
            <a:off x="331287" y="256673"/>
            <a:ext cx="6783387" cy="1355558"/>
          </a:xfrm>
        </p:spPr>
        <p:txBody>
          <a:bodyPr/>
          <a:lstStyle/>
          <a:p>
            <a:r>
              <a:rPr lang="en-US" dirty="0"/>
              <a:t>RRT Simulation (Increased Search Duration)</a:t>
            </a:r>
          </a:p>
        </p:txBody>
      </p:sp>
      <p:pic>
        <p:nvPicPr>
          <p:cNvPr id="4" name="RRTincreased">
            <a:hlinkClick r:id="" action="ppaction://media"/>
            <a:extLst>
              <a:ext uri="{FF2B5EF4-FFF2-40B4-BE49-F238E27FC236}">
                <a16:creationId xmlns:a16="http://schemas.microsoft.com/office/drawing/2014/main" id="{63271C95-B540-71D7-69B7-6C11F77EF3A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17984" y="1612231"/>
            <a:ext cx="9143367" cy="4399547"/>
          </a:xfrm>
        </p:spPr>
      </p:pic>
      <p:sp>
        <p:nvSpPr>
          <p:cNvPr id="5" name="Slide Number Placeholder 4">
            <a:extLst>
              <a:ext uri="{FF2B5EF4-FFF2-40B4-BE49-F238E27FC236}">
                <a16:creationId xmlns:a16="http://schemas.microsoft.com/office/drawing/2014/main" id="{6CF38713-C6EC-E458-A0A6-64719FE5FDA9}"/>
              </a:ext>
            </a:extLst>
          </p:cNvPr>
          <p:cNvSpPr>
            <a:spLocks noGrp="1"/>
          </p:cNvSpPr>
          <p:nvPr>
            <p:ph type="sldNum" sz="quarter" idx="12"/>
          </p:nvPr>
        </p:nvSpPr>
        <p:spPr>
          <a:xfrm>
            <a:off x="11211843" y="6180054"/>
            <a:ext cx="551167" cy="365125"/>
          </a:xfrm>
        </p:spPr>
        <p:txBody>
          <a:bodyPr/>
          <a:lstStyle/>
          <a:p>
            <a:fld id="{4BA915EE-10CB-4CF1-8569-6154455DA573}" type="slidenum">
              <a:rPr lang="en-US" smtClean="0"/>
              <a:t>13</a:t>
            </a:fld>
            <a:endParaRPr lang="en-US"/>
          </a:p>
        </p:txBody>
      </p:sp>
    </p:spTree>
    <p:extLst>
      <p:ext uri="{BB962C8B-B14F-4D97-AF65-F5344CB8AC3E}">
        <p14:creationId xmlns:p14="http://schemas.microsoft.com/office/powerpoint/2010/main" val="3273713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ECA1C-565A-4E95-1488-91E1D119E6F1}"/>
              </a:ext>
            </a:extLst>
          </p:cNvPr>
          <p:cNvSpPr>
            <a:spLocks noGrp="1"/>
          </p:cNvSpPr>
          <p:nvPr>
            <p:ph type="title"/>
          </p:nvPr>
        </p:nvSpPr>
        <p:spPr>
          <a:xfrm>
            <a:off x="908801" y="1993231"/>
            <a:ext cx="10625471" cy="2871537"/>
          </a:xfrm>
        </p:spPr>
        <p:txBody>
          <a:bodyPr/>
          <a:lstStyle/>
          <a:p>
            <a:pPr algn="ctr"/>
            <a:r>
              <a:rPr lang="en-US" dirty="0"/>
              <a:t>Thank You</a:t>
            </a:r>
          </a:p>
        </p:txBody>
      </p:sp>
      <p:sp>
        <p:nvSpPr>
          <p:cNvPr id="4" name="Slide Number Placeholder 3">
            <a:extLst>
              <a:ext uri="{FF2B5EF4-FFF2-40B4-BE49-F238E27FC236}">
                <a16:creationId xmlns:a16="http://schemas.microsoft.com/office/drawing/2014/main" id="{39F10968-A79A-DD1D-3D3B-B8CF00F75DF3}"/>
              </a:ext>
            </a:extLst>
          </p:cNvPr>
          <p:cNvSpPr>
            <a:spLocks noGrp="1"/>
          </p:cNvSpPr>
          <p:nvPr>
            <p:ph type="sldNum" sz="quarter" idx="12"/>
          </p:nvPr>
        </p:nvSpPr>
        <p:spPr/>
        <p:txBody>
          <a:bodyPr/>
          <a:lstStyle/>
          <a:p>
            <a:fld id="{4BA915EE-10CB-4CF1-8569-6154455DA573}" type="slidenum">
              <a:rPr lang="en-US" smtClean="0"/>
              <a:t>14</a:t>
            </a:fld>
            <a:endParaRPr lang="en-US"/>
          </a:p>
        </p:txBody>
      </p:sp>
    </p:spTree>
    <p:extLst>
      <p:ext uri="{BB962C8B-B14F-4D97-AF65-F5344CB8AC3E}">
        <p14:creationId xmlns:p14="http://schemas.microsoft.com/office/powerpoint/2010/main" val="98740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98EDD-ECBA-176D-A52F-9FD97DDB543F}"/>
              </a:ext>
            </a:extLst>
          </p:cNvPr>
          <p:cNvSpPr>
            <a:spLocks noGrp="1"/>
          </p:cNvSpPr>
          <p:nvPr>
            <p:ph type="title"/>
          </p:nvPr>
        </p:nvSpPr>
        <p:spPr>
          <a:xfrm>
            <a:off x="251076" y="240631"/>
            <a:ext cx="6334208" cy="826169"/>
          </a:xfrm>
        </p:spPr>
        <p:txBody>
          <a:bodyPr>
            <a:normAutofit/>
          </a:bodyPr>
          <a:lstStyle/>
          <a:p>
            <a:r>
              <a:rPr lang="en-US" dirty="0"/>
              <a:t>Introduction</a:t>
            </a:r>
          </a:p>
        </p:txBody>
      </p:sp>
      <p:sp>
        <p:nvSpPr>
          <p:cNvPr id="4" name="TextBox 3">
            <a:extLst>
              <a:ext uri="{FF2B5EF4-FFF2-40B4-BE49-F238E27FC236}">
                <a16:creationId xmlns:a16="http://schemas.microsoft.com/office/drawing/2014/main" id="{CEBFC17C-F5A1-0972-6CE0-774D6BB5633F}"/>
              </a:ext>
            </a:extLst>
          </p:cNvPr>
          <p:cNvSpPr txBox="1"/>
          <p:nvPr/>
        </p:nvSpPr>
        <p:spPr>
          <a:xfrm>
            <a:off x="577515" y="1354390"/>
            <a:ext cx="10451431" cy="5262979"/>
          </a:xfrm>
          <a:prstGeom prst="rect">
            <a:avLst/>
          </a:prstGeom>
          <a:noFill/>
        </p:spPr>
        <p:txBody>
          <a:bodyPr wrap="square" rtlCol="0">
            <a:spAutoFit/>
          </a:bodyPr>
          <a:lstStyle/>
          <a:p>
            <a:r>
              <a:rPr lang="en-US" sz="2000" b="0" i="0" dirty="0">
                <a:solidFill>
                  <a:srgbClr val="ECECEC"/>
                </a:solidFill>
                <a:effectLst/>
              </a:rPr>
              <a:t>Path planning and path tracking are fundamental concepts in the field of robotics, particularly in the domain of autonomous navigation.</a:t>
            </a:r>
          </a:p>
          <a:p>
            <a:endParaRPr lang="en-US" sz="2000" dirty="0">
              <a:solidFill>
                <a:srgbClr val="ECECEC"/>
              </a:solidFill>
            </a:endParaRPr>
          </a:p>
          <a:p>
            <a:r>
              <a:rPr lang="en-US" sz="2000" b="0" i="0" dirty="0">
                <a:solidFill>
                  <a:srgbClr val="ECECEC"/>
                </a:solidFill>
                <a:effectLst/>
              </a:rPr>
              <a:t>Importance:</a:t>
            </a:r>
          </a:p>
          <a:p>
            <a:endParaRPr lang="en-US" sz="2000" b="0" i="0" dirty="0">
              <a:solidFill>
                <a:srgbClr val="ECECEC"/>
              </a:solidFill>
              <a:effectLst/>
            </a:endParaRPr>
          </a:p>
          <a:p>
            <a:pPr marL="285750" indent="-285750">
              <a:buFont typeface="Arial" panose="020B0604020202020204" pitchFamily="34" charset="0"/>
              <a:buChar char="•"/>
            </a:pPr>
            <a:r>
              <a:rPr lang="en-US" sz="2000" b="0" i="0" dirty="0">
                <a:solidFill>
                  <a:srgbClr val="ECECEC"/>
                </a:solidFill>
                <a:effectLst/>
              </a:rPr>
              <a:t>Path planning and tracking enable robots to autonomously navigate through different environments, completing tasks efficiently and safely.</a:t>
            </a:r>
          </a:p>
          <a:p>
            <a:endParaRPr lang="en-US" sz="2000" b="0" i="0" dirty="0">
              <a:solidFill>
                <a:srgbClr val="ECECEC"/>
              </a:solidFill>
              <a:effectLst/>
            </a:endParaRPr>
          </a:p>
          <a:p>
            <a:pPr marL="285750" indent="-285750">
              <a:buFont typeface="Arial" panose="020B0604020202020204" pitchFamily="34" charset="0"/>
              <a:buChar char="•"/>
            </a:pPr>
            <a:r>
              <a:rPr lang="en-US" sz="2000" b="0" i="0" dirty="0">
                <a:solidFill>
                  <a:srgbClr val="ECECEC"/>
                </a:solidFill>
                <a:effectLst/>
              </a:rPr>
              <a:t> Effective path planning can help optimize the robot's trajectory, minimizing travel time and energy consumption. Path tracking ensures that the robot follows the planned path as closely as possible, further enhancing efficiency.</a:t>
            </a:r>
          </a:p>
          <a:p>
            <a:endParaRPr lang="en-US" sz="2000" b="0" i="0" dirty="0">
              <a:solidFill>
                <a:srgbClr val="ECECEC"/>
              </a:solidFill>
              <a:effectLst/>
            </a:endParaRPr>
          </a:p>
          <a:p>
            <a:pPr marL="285750" indent="-285750">
              <a:buFont typeface="Arial" panose="020B0604020202020204" pitchFamily="34" charset="0"/>
              <a:buChar char="•"/>
            </a:pPr>
            <a:r>
              <a:rPr lang="en-US" sz="2000" b="0" i="0" dirty="0">
                <a:solidFill>
                  <a:srgbClr val="ECECEC"/>
                </a:solidFill>
                <a:effectLst/>
              </a:rPr>
              <a:t>These techniques are essential for a wide range of robotic applications, including autonomous vehicles, mobile robots in warehouses, drones for delivery or surveillance, robotic exploration in unknown environments, and more.</a:t>
            </a:r>
          </a:p>
          <a:p>
            <a:pPr marL="285750" indent="-285750">
              <a:buFont typeface="Arial" panose="020B0604020202020204" pitchFamily="34" charset="0"/>
              <a:buChar char="•"/>
            </a:pPr>
            <a:endParaRPr lang="en-US" b="0" i="0" dirty="0">
              <a:solidFill>
                <a:srgbClr val="ECECEC"/>
              </a:solidFill>
              <a:effectLst/>
            </a:endParaRPr>
          </a:p>
          <a:p>
            <a:endParaRPr lang="en-US" dirty="0"/>
          </a:p>
        </p:txBody>
      </p:sp>
      <p:sp>
        <p:nvSpPr>
          <p:cNvPr id="5" name="Slide Number Placeholder 4">
            <a:extLst>
              <a:ext uri="{FF2B5EF4-FFF2-40B4-BE49-F238E27FC236}">
                <a16:creationId xmlns:a16="http://schemas.microsoft.com/office/drawing/2014/main" id="{59B09695-0326-7173-22DF-8EBF04528C33}"/>
              </a:ext>
            </a:extLst>
          </p:cNvPr>
          <p:cNvSpPr>
            <a:spLocks noGrp="1"/>
          </p:cNvSpPr>
          <p:nvPr>
            <p:ph type="sldNum" sz="quarter" idx="12"/>
          </p:nvPr>
        </p:nvSpPr>
        <p:spPr/>
        <p:txBody>
          <a:bodyPr/>
          <a:lstStyle/>
          <a:p>
            <a:fld id="{4BA915EE-10CB-4CF1-8569-6154455DA573}" type="slidenum">
              <a:rPr lang="en-US" smtClean="0"/>
              <a:t>2</a:t>
            </a:fld>
            <a:endParaRPr lang="en-US"/>
          </a:p>
        </p:txBody>
      </p:sp>
    </p:spTree>
    <p:extLst>
      <p:ext uri="{BB962C8B-B14F-4D97-AF65-F5344CB8AC3E}">
        <p14:creationId xmlns:p14="http://schemas.microsoft.com/office/powerpoint/2010/main" val="1738065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EB6A4-7FF2-C708-357C-F08B6FFD936F}"/>
              </a:ext>
            </a:extLst>
          </p:cNvPr>
          <p:cNvSpPr>
            <a:spLocks noGrp="1"/>
          </p:cNvSpPr>
          <p:nvPr>
            <p:ph type="title"/>
          </p:nvPr>
        </p:nvSpPr>
        <p:spPr>
          <a:xfrm>
            <a:off x="434284" y="127819"/>
            <a:ext cx="5327418" cy="1047136"/>
          </a:xfrm>
        </p:spPr>
        <p:txBody>
          <a:bodyPr/>
          <a:lstStyle/>
          <a:p>
            <a:r>
              <a:rPr lang="en-US" dirty="0"/>
              <a:t>Simulation Flow CHART</a:t>
            </a:r>
          </a:p>
        </p:txBody>
      </p:sp>
      <p:pic>
        <p:nvPicPr>
          <p:cNvPr id="17" name="Content Placeholder 16" descr="A diagram of a path planning&#10;&#10;Description automatically generated">
            <a:extLst>
              <a:ext uri="{FF2B5EF4-FFF2-40B4-BE49-F238E27FC236}">
                <a16:creationId xmlns:a16="http://schemas.microsoft.com/office/drawing/2014/main" id="{81A6E191-BA1D-F79A-6020-B09E766B75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69045" y="1425676"/>
            <a:ext cx="9105420" cy="4247536"/>
          </a:xfrm>
        </p:spPr>
      </p:pic>
      <p:sp>
        <p:nvSpPr>
          <p:cNvPr id="18" name="TextBox 17">
            <a:extLst>
              <a:ext uri="{FF2B5EF4-FFF2-40B4-BE49-F238E27FC236}">
                <a16:creationId xmlns:a16="http://schemas.microsoft.com/office/drawing/2014/main" id="{4409174E-7AD2-5AA4-C3D4-E2561903DC4C}"/>
              </a:ext>
            </a:extLst>
          </p:cNvPr>
          <p:cNvSpPr txBox="1"/>
          <p:nvPr/>
        </p:nvSpPr>
        <p:spPr>
          <a:xfrm>
            <a:off x="3683051" y="5277602"/>
            <a:ext cx="5057795" cy="646331"/>
          </a:xfrm>
          <a:prstGeom prst="rect">
            <a:avLst/>
          </a:prstGeom>
          <a:noFill/>
        </p:spPr>
        <p:txBody>
          <a:bodyPr wrap="none" rtlCol="0">
            <a:spAutoFit/>
          </a:bodyPr>
          <a:lstStyle/>
          <a:p>
            <a:r>
              <a:rPr lang="en-US" dirty="0"/>
              <a:t>Path Planning Algorithm: Bi-RRT and RRT</a:t>
            </a:r>
          </a:p>
          <a:p>
            <a:r>
              <a:rPr lang="en-US" dirty="0"/>
              <a:t>Path Tracking Algorithm: Follow the Carrot</a:t>
            </a:r>
          </a:p>
        </p:txBody>
      </p:sp>
      <p:sp>
        <p:nvSpPr>
          <p:cNvPr id="19" name="Slide Number Placeholder 18">
            <a:extLst>
              <a:ext uri="{FF2B5EF4-FFF2-40B4-BE49-F238E27FC236}">
                <a16:creationId xmlns:a16="http://schemas.microsoft.com/office/drawing/2014/main" id="{B809E6A7-18D0-82D7-464F-3078ACC3BBEB}"/>
              </a:ext>
            </a:extLst>
          </p:cNvPr>
          <p:cNvSpPr>
            <a:spLocks noGrp="1"/>
          </p:cNvSpPr>
          <p:nvPr>
            <p:ph type="sldNum" sz="quarter" idx="12"/>
          </p:nvPr>
        </p:nvSpPr>
        <p:spPr/>
        <p:txBody>
          <a:bodyPr/>
          <a:lstStyle/>
          <a:p>
            <a:fld id="{4BA915EE-10CB-4CF1-8569-6154455DA573}" type="slidenum">
              <a:rPr lang="en-US" smtClean="0"/>
              <a:t>3</a:t>
            </a:fld>
            <a:endParaRPr lang="en-US"/>
          </a:p>
        </p:txBody>
      </p:sp>
    </p:spTree>
    <p:extLst>
      <p:ext uri="{BB962C8B-B14F-4D97-AF65-F5344CB8AC3E}">
        <p14:creationId xmlns:p14="http://schemas.microsoft.com/office/powerpoint/2010/main" val="33392503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F33ACC13-ECDA-6658-8FFF-7F768ECA6593}"/>
              </a:ext>
            </a:extLst>
          </p:cNvPr>
          <p:cNvSpPr/>
          <p:nvPr/>
        </p:nvSpPr>
        <p:spPr>
          <a:xfrm>
            <a:off x="8313901" y="1505825"/>
            <a:ext cx="2379305" cy="121453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55BEFD-537E-EDB3-9D95-2BDB461BCAEA}"/>
              </a:ext>
            </a:extLst>
          </p:cNvPr>
          <p:cNvSpPr>
            <a:spLocks noGrp="1"/>
          </p:cNvSpPr>
          <p:nvPr>
            <p:ph type="title"/>
          </p:nvPr>
        </p:nvSpPr>
        <p:spPr>
          <a:xfrm>
            <a:off x="139149" y="-71944"/>
            <a:ext cx="6640318" cy="1303176"/>
          </a:xfrm>
        </p:spPr>
        <p:txBody>
          <a:bodyPr/>
          <a:lstStyle/>
          <a:p>
            <a:r>
              <a:rPr lang="en-US" dirty="0"/>
              <a:t>RRT (</a:t>
            </a:r>
            <a:r>
              <a:rPr lang="en-US" b="0" i="0" dirty="0">
                <a:solidFill>
                  <a:srgbClr val="ECECEC"/>
                </a:solidFill>
                <a:effectLst/>
              </a:rPr>
              <a:t>Rapidly Exploring Random Tree) algorithm</a:t>
            </a:r>
            <a:endParaRPr lang="en-US" dirty="0"/>
          </a:p>
        </p:txBody>
      </p:sp>
      <p:sp>
        <p:nvSpPr>
          <p:cNvPr id="8" name="Oval 7">
            <a:extLst>
              <a:ext uri="{FF2B5EF4-FFF2-40B4-BE49-F238E27FC236}">
                <a16:creationId xmlns:a16="http://schemas.microsoft.com/office/drawing/2014/main" id="{92A26E89-69C9-63E3-4507-3EE8A1EAD07A}"/>
              </a:ext>
            </a:extLst>
          </p:cNvPr>
          <p:cNvSpPr/>
          <p:nvPr/>
        </p:nvSpPr>
        <p:spPr>
          <a:xfrm>
            <a:off x="6861434" y="2720359"/>
            <a:ext cx="186613" cy="186613"/>
          </a:xfrm>
          <a:prstGeom prst="ellipse">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6FB9BD6A-03FF-E1D3-B464-4AAE96E7E720}"/>
              </a:ext>
            </a:extLst>
          </p:cNvPr>
          <p:cNvSpPr/>
          <p:nvPr/>
        </p:nvSpPr>
        <p:spPr>
          <a:xfrm>
            <a:off x="7584556" y="4561599"/>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B885B62-7E36-2D24-6328-7472155552B9}"/>
              </a:ext>
            </a:extLst>
          </p:cNvPr>
          <p:cNvSpPr/>
          <p:nvPr/>
        </p:nvSpPr>
        <p:spPr>
          <a:xfrm>
            <a:off x="7352846" y="3328404"/>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E31633A-B748-F576-7D69-A30EF686F87D}"/>
              </a:ext>
            </a:extLst>
          </p:cNvPr>
          <p:cNvSpPr/>
          <p:nvPr/>
        </p:nvSpPr>
        <p:spPr>
          <a:xfrm>
            <a:off x="7505246" y="3922454"/>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319F0D6-EE5B-A08B-1770-2F20105C2110}"/>
              </a:ext>
            </a:extLst>
          </p:cNvPr>
          <p:cNvSpPr/>
          <p:nvPr/>
        </p:nvSpPr>
        <p:spPr>
          <a:xfrm>
            <a:off x="7771169" y="2281818"/>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F1B71F6-39AE-50E5-5B30-31C987AD17B6}"/>
              </a:ext>
            </a:extLst>
          </p:cNvPr>
          <p:cNvSpPr/>
          <p:nvPr/>
        </p:nvSpPr>
        <p:spPr>
          <a:xfrm>
            <a:off x="6861434" y="4354771"/>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BE8E76F6-6AC3-49D8-88CE-5FAA2FB4CDE9}"/>
              </a:ext>
            </a:extLst>
          </p:cNvPr>
          <p:cNvSpPr/>
          <p:nvPr/>
        </p:nvSpPr>
        <p:spPr>
          <a:xfrm>
            <a:off x="9090369" y="3804670"/>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6B0D34D-B0F7-57A5-7B24-787AB0BA982C}"/>
              </a:ext>
            </a:extLst>
          </p:cNvPr>
          <p:cNvSpPr/>
          <p:nvPr/>
        </p:nvSpPr>
        <p:spPr>
          <a:xfrm>
            <a:off x="10948242" y="4976813"/>
            <a:ext cx="186613" cy="186613"/>
          </a:xfrm>
          <a:prstGeom prst="ellipse">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C79E7CC-403F-8796-C60C-BC926227BB75}"/>
              </a:ext>
            </a:extLst>
          </p:cNvPr>
          <p:cNvSpPr/>
          <p:nvPr/>
        </p:nvSpPr>
        <p:spPr>
          <a:xfrm>
            <a:off x="8733447" y="2367327"/>
            <a:ext cx="186613" cy="186613"/>
          </a:xfrm>
          <a:prstGeom prst="ellipse">
            <a:avLst/>
          </a:prstGeom>
          <a:solidFill>
            <a:srgbClr val="FF0000">
              <a:alpha val="33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DD578CD-4A33-8BF4-2EA6-BB8BA83BAEFA}"/>
              </a:ext>
            </a:extLst>
          </p:cNvPr>
          <p:cNvSpPr/>
          <p:nvPr/>
        </p:nvSpPr>
        <p:spPr>
          <a:xfrm>
            <a:off x="8332563" y="4168158"/>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EDBA29A-5971-C68F-F4A1-1413D2054B12}"/>
              </a:ext>
            </a:extLst>
          </p:cNvPr>
          <p:cNvSpPr/>
          <p:nvPr/>
        </p:nvSpPr>
        <p:spPr>
          <a:xfrm>
            <a:off x="9984079" y="5213189"/>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4A555F0-7B39-FF20-E40C-62F4AD64EA5F}"/>
              </a:ext>
            </a:extLst>
          </p:cNvPr>
          <p:cNvSpPr/>
          <p:nvPr/>
        </p:nvSpPr>
        <p:spPr>
          <a:xfrm>
            <a:off x="9097671" y="5119883"/>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E64C733-EEA3-DF68-4296-6DA885ACBF00}"/>
              </a:ext>
            </a:extLst>
          </p:cNvPr>
          <p:cNvSpPr/>
          <p:nvPr/>
        </p:nvSpPr>
        <p:spPr>
          <a:xfrm>
            <a:off x="9503553" y="4448077"/>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D6A1AB5-A647-2478-F3C0-41DDDD7D98F2}"/>
              </a:ext>
            </a:extLst>
          </p:cNvPr>
          <p:cNvSpPr/>
          <p:nvPr/>
        </p:nvSpPr>
        <p:spPr>
          <a:xfrm>
            <a:off x="10096047" y="3802711"/>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EBF2802-08E8-022B-FF45-ABCED7EE1CE4}"/>
              </a:ext>
            </a:extLst>
          </p:cNvPr>
          <p:cNvSpPr/>
          <p:nvPr/>
        </p:nvSpPr>
        <p:spPr>
          <a:xfrm>
            <a:off x="10170692" y="3074921"/>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510AE41A-316A-5644-3369-56517005CC87}"/>
              </a:ext>
            </a:extLst>
          </p:cNvPr>
          <p:cNvSpPr/>
          <p:nvPr/>
        </p:nvSpPr>
        <p:spPr>
          <a:xfrm>
            <a:off x="11085091" y="3709404"/>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07AF9321-0DB3-454C-E1E6-86B3603F1CAF}"/>
              </a:ext>
            </a:extLst>
          </p:cNvPr>
          <p:cNvCxnSpPr>
            <a:cxnSpLocks/>
            <a:stCxn id="8" idx="5"/>
            <a:endCxn id="10" idx="1"/>
          </p:cNvCxnSpPr>
          <p:nvPr/>
        </p:nvCxnSpPr>
        <p:spPr>
          <a:xfrm>
            <a:off x="7020718" y="2879643"/>
            <a:ext cx="359457" cy="476090"/>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98EB257-2DCC-10FE-CA53-BDBA2BEB83A7}"/>
              </a:ext>
            </a:extLst>
          </p:cNvPr>
          <p:cNvCxnSpPr>
            <a:cxnSpLocks/>
          </p:cNvCxnSpPr>
          <p:nvPr/>
        </p:nvCxnSpPr>
        <p:spPr>
          <a:xfrm>
            <a:off x="7468154" y="3492021"/>
            <a:ext cx="86422" cy="434766"/>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7E48673-256D-3639-8A06-8FBD883E4442}"/>
              </a:ext>
            </a:extLst>
          </p:cNvPr>
          <p:cNvCxnSpPr>
            <a:cxnSpLocks/>
            <a:stCxn id="11" idx="2"/>
            <a:endCxn id="13" idx="7"/>
          </p:cNvCxnSpPr>
          <p:nvPr/>
        </p:nvCxnSpPr>
        <p:spPr>
          <a:xfrm flipH="1">
            <a:off x="7020718" y="4015761"/>
            <a:ext cx="484528" cy="366339"/>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D5F7DB2-8D2A-418C-6102-244AC74BA292}"/>
              </a:ext>
            </a:extLst>
          </p:cNvPr>
          <p:cNvCxnSpPr>
            <a:cxnSpLocks/>
            <a:stCxn id="11" idx="4"/>
            <a:endCxn id="9" idx="0"/>
          </p:cNvCxnSpPr>
          <p:nvPr/>
        </p:nvCxnSpPr>
        <p:spPr>
          <a:xfrm>
            <a:off x="7598553" y="4109067"/>
            <a:ext cx="79310" cy="452532"/>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E3517FF-539E-1860-E52C-F9A9C082D974}"/>
              </a:ext>
            </a:extLst>
          </p:cNvPr>
          <p:cNvCxnSpPr>
            <a:stCxn id="11" idx="6"/>
            <a:endCxn id="17" idx="2"/>
          </p:cNvCxnSpPr>
          <p:nvPr/>
        </p:nvCxnSpPr>
        <p:spPr>
          <a:xfrm>
            <a:off x="7691859" y="4015761"/>
            <a:ext cx="640704" cy="245704"/>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D559E5D-37D7-2BF9-0A43-569FE4A6828F}"/>
              </a:ext>
            </a:extLst>
          </p:cNvPr>
          <p:cNvCxnSpPr>
            <a:cxnSpLocks/>
            <a:stCxn id="17" idx="6"/>
            <a:endCxn id="14" idx="3"/>
          </p:cNvCxnSpPr>
          <p:nvPr/>
        </p:nvCxnSpPr>
        <p:spPr>
          <a:xfrm flipV="1">
            <a:off x="8519176" y="3963954"/>
            <a:ext cx="598522" cy="297511"/>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9D6C202-3ADF-B2C8-C5A0-BF2C73F9489C}"/>
              </a:ext>
            </a:extLst>
          </p:cNvPr>
          <p:cNvCxnSpPr>
            <a:stCxn id="11" idx="6"/>
            <a:endCxn id="14" idx="3"/>
          </p:cNvCxnSpPr>
          <p:nvPr/>
        </p:nvCxnSpPr>
        <p:spPr>
          <a:xfrm flipV="1">
            <a:off x="7691859" y="3963954"/>
            <a:ext cx="1425839" cy="51807"/>
          </a:xfrm>
          <a:prstGeom prst="line">
            <a:avLst/>
          </a:prstGeom>
          <a:ln>
            <a:solidFill>
              <a:srgbClr val="FFC000"/>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9C6D2C86-D7FA-3A01-302F-6FBB7AE8620C}"/>
              </a:ext>
            </a:extLst>
          </p:cNvPr>
          <p:cNvCxnSpPr>
            <a:cxnSpLocks/>
            <a:stCxn id="14" idx="5"/>
            <a:endCxn id="21" idx="1"/>
          </p:cNvCxnSpPr>
          <p:nvPr/>
        </p:nvCxnSpPr>
        <p:spPr>
          <a:xfrm>
            <a:off x="9249653" y="3963954"/>
            <a:ext cx="281229" cy="511452"/>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CCC186F-8375-4574-6D22-4D617548E8E4}"/>
              </a:ext>
            </a:extLst>
          </p:cNvPr>
          <p:cNvCxnSpPr>
            <a:cxnSpLocks/>
            <a:stCxn id="21" idx="3"/>
            <a:endCxn id="20" idx="7"/>
          </p:cNvCxnSpPr>
          <p:nvPr/>
        </p:nvCxnSpPr>
        <p:spPr>
          <a:xfrm flipH="1">
            <a:off x="9256955" y="4607361"/>
            <a:ext cx="273927" cy="539851"/>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09209DB4-7E9F-01CA-111F-8FD60DFA8891}"/>
              </a:ext>
            </a:extLst>
          </p:cNvPr>
          <p:cNvCxnSpPr>
            <a:stCxn id="21" idx="5"/>
            <a:endCxn id="19" idx="0"/>
          </p:cNvCxnSpPr>
          <p:nvPr/>
        </p:nvCxnSpPr>
        <p:spPr>
          <a:xfrm>
            <a:off x="9662837" y="4607361"/>
            <a:ext cx="414549" cy="605828"/>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78595B9D-493E-C8DD-4408-49972710C874}"/>
              </a:ext>
            </a:extLst>
          </p:cNvPr>
          <p:cNvCxnSpPr>
            <a:cxnSpLocks/>
            <a:stCxn id="19" idx="6"/>
            <a:endCxn id="15" idx="2"/>
          </p:cNvCxnSpPr>
          <p:nvPr/>
        </p:nvCxnSpPr>
        <p:spPr>
          <a:xfrm flipV="1">
            <a:off x="10170692" y="5070120"/>
            <a:ext cx="777550" cy="236376"/>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5BEDF696-E0D7-2CF4-B70C-23A41DF2067C}"/>
              </a:ext>
            </a:extLst>
          </p:cNvPr>
          <p:cNvCxnSpPr>
            <a:stCxn id="21" idx="7"/>
            <a:endCxn id="22" idx="3"/>
          </p:cNvCxnSpPr>
          <p:nvPr/>
        </p:nvCxnSpPr>
        <p:spPr>
          <a:xfrm flipV="1">
            <a:off x="9662837" y="3961995"/>
            <a:ext cx="460539" cy="513411"/>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6DA6BC46-797E-8AC7-63C5-4BBD45A99157}"/>
              </a:ext>
            </a:extLst>
          </p:cNvPr>
          <p:cNvCxnSpPr>
            <a:stCxn id="23" idx="4"/>
            <a:endCxn id="22" idx="0"/>
          </p:cNvCxnSpPr>
          <p:nvPr/>
        </p:nvCxnSpPr>
        <p:spPr>
          <a:xfrm flipH="1">
            <a:off x="10189354" y="3261534"/>
            <a:ext cx="74645" cy="541177"/>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FD82A56F-4F04-8670-760E-D026739F7A3E}"/>
              </a:ext>
            </a:extLst>
          </p:cNvPr>
          <p:cNvCxnSpPr>
            <a:stCxn id="22" idx="6"/>
            <a:endCxn id="24" idx="2"/>
          </p:cNvCxnSpPr>
          <p:nvPr/>
        </p:nvCxnSpPr>
        <p:spPr>
          <a:xfrm flipV="1">
            <a:off x="10282660" y="3802711"/>
            <a:ext cx="802431" cy="93307"/>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87F8BBD-2864-CC3A-5CA8-5A94D79D9BDF}"/>
              </a:ext>
            </a:extLst>
          </p:cNvPr>
          <p:cNvCxnSpPr>
            <a:cxnSpLocks/>
            <a:stCxn id="8" idx="7"/>
            <a:endCxn id="12" idx="2"/>
          </p:cNvCxnSpPr>
          <p:nvPr/>
        </p:nvCxnSpPr>
        <p:spPr>
          <a:xfrm flipV="1">
            <a:off x="7020718" y="2375125"/>
            <a:ext cx="750451" cy="372563"/>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9EFFEF86-6809-511E-D218-23C50B6FCD29}"/>
              </a:ext>
            </a:extLst>
          </p:cNvPr>
          <p:cNvCxnSpPr>
            <a:cxnSpLocks/>
            <a:stCxn id="12" idx="6"/>
            <a:endCxn id="16" idx="2"/>
          </p:cNvCxnSpPr>
          <p:nvPr/>
        </p:nvCxnSpPr>
        <p:spPr>
          <a:xfrm>
            <a:off x="7957782" y="2375125"/>
            <a:ext cx="775665" cy="85509"/>
          </a:xfrm>
          <a:prstGeom prst="line">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918E0128-108D-E78C-7CE5-AA3E3B50370F}"/>
              </a:ext>
            </a:extLst>
          </p:cNvPr>
          <p:cNvSpPr txBox="1"/>
          <p:nvPr/>
        </p:nvSpPr>
        <p:spPr>
          <a:xfrm>
            <a:off x="6035488" y="2503446"/>
            <a:ext cx="798617" cy="369332"/>
          </a:xfrm>
          <a:prstGeom prst="rect">
            <a:avLst/>
          </a:prstGeom>
          <a:noFill/>
        </p:spPr>
        <p:txBody>
          <a:bodyPr wrap="none" rtlCol="0">
            <a:spAutoFit/>
          </a:bodyPr>
          <a:lstStyle/>
          <a:p>
            <a:r>
              <a:rPr lang="en-US" dirty="0" err="1"/>
              <a:t>Xstart</a:t>
            </a:r>
            <a:endParaRPr lang="en-US" dirty="0"/>
          </a:p>
        </p:txBody>
      </p:sp>
      <p:sp>
        <p:nvSpPr>
          <p:cNvPr id="91" name="TextBox 90">
            <a:extLst>
              <a:ext uri="{FF2B5EF4-FFF2-40B4-BE49-F238E27FC236}">
                <a16:creationId xmlns:a16="http://schemas.microsoft.com/office/drawing/2014/main" id="{DF02D46B-9FE2-CCA6-7518-24C8F6F8E8E3}"/>
              </a:ext>
            </a:extLst>
          </p:cNvPr>
          <p:cNvSpPr txBox="1"/>
          <p:nvPr/>
        </p:nvSpPr>
        <p:spPr>
          <a:xfrm>
            <a:off x="9190977" y="3441431"/>
            <a:ext cx="851515" cy="369332"/>
          </a:xfrm>
          <a:prstGeom prst="rect">
            <a:avLst/>
          </a:prstGeom>
          <a:noFill/>
        </p:spPr>
        <p:txBody>
          <a:bodyPr wrap="none" rtlCol="0">
            <a:spAutoFit/>
          </a:bodyPr>
          <a:lstStyle/>
          <a:p>
            <a:r>
              <a:rPr lang="en-US" dirty="0" err="1"/>
              <a:t>Xrand</a:t>
            </a:r>
            <a:endParaRPr lang="en-US" dirty="0"/>
          </a:p>
        </p:txBody>
      </p:sp>
      <p:sp>
        <p:nvSpPr>
          <p:cNvPr id="92" name="TextBox 91">
            <a:extLst>
              <a:ext uri="{FF2B5EF4-FFF2-40B4-BE49-F238E27FC236}">
                <a16:creationId xmlns:a16="http://schemas.microsoft.com/office/drawing/2014/main" id="{9E0AFAB8-A589-11FE-5D4B-2AC84EDA9302}"/>
              </a:ext>
            </a:extLst>
          </p:cNvPr>
          <p:cNvSpPr txBox="1"/>
          <p:nvPr/>
        </p:nvSpPr>
        <p:spPr>
          <a:xfrm>
            <a:off x="8208476" y="4332537"/>
            <a:ext cx="809837" cy="369332"/>
          </a:xfrm>
          <a:prstGeom prst="rect">
            <a:avLst/>
          </a:prstGeom>
          <a:noFill/>
        </p:spPr>
        <p:txBody>
          <a:bodyPr wrap="none" rtlCol="0">
            <a:spAutoFit/>
          </a:bodyPr>
          <a:lstStyle/>
          <a:p>
            <a:r>
              <a:rPr lang="en-US" dirty="0" err="1"/>
              <a:t>Xnew</a:t>
            </a:r>
            <a:endParaRPr lang="en-US" dirty="0"/>
          </a:p>
        </p:txBody>
      </p:sp>
      <p:sp>
        <p:nvSpPr>
          <p:cNvPr id="93" name="TextBox 92">
            <a:extLst>
              <a:ext uri="{FF2B5EF4-FFF2-40B4-BE49-F238E27FC236}">
                <a16:creationId xmlns:a16="http://schemas.microsoft.com/office/drawing/2014/main" id="{BEB0E645-4465-9648-C659-AF6C43325F85}"/>
              </a:ext>
            </a:extLst>
          </p:cNvPr>
          <p:cNvSpPr txBox="1"/>
          <p:nvPr/>
        </p:nvSpPr>
        <p:spPr>
          <a:xfrm>
            <a:off x="6681443" y="3642960"/>
            <a:ext cx="843501" cy="369332"/>
          </a:xfrm>
          <a:prstGeom prst="rect">
            <a:avLst/>
          </a:prstGeom>
          <a:noFill/>
        </p:spPr>
        <p:txBody>
          <a:bodyPr wrap="none" rtlCol="0">
            <a:spAutoFit/>
          </a:bodyPr>
          <a:lstStyle/>
          <a:p>
            <a:r>
              <a:rPr lang="en-US" dirty="0" err="1"/>
              <a:t>Xnear</a:t>
            </a:r>
            <a:endParaRPr lang="en-US" dirty="0"/>
          </a:p>
        </p:txBody>
      </p:sp>
      <p:sp>
        <p:nvSpPr>
          <p:cNvPr id="94" name="TextBox 93">
            <a:extLst>
              <a:ext uri="{FF2B5EF4-FFF2-40B4-BE49-F238E27FC236}">
                <a16:creationId xmlns:a16="http://schemas.microsoft.com/office/drawing/2014/main" id="{4E464DCC-930A-9C59-0A70-65F77B581432}"/>
              </a:ext>
            </a:extLst>
          </p:cNvPr>
          <p:cNvSpPr txBox="1"/>
          <p:nvPr/>
        </p:nvSpPr>
        <p:spPr>
          <a:xfrm>
            <a:off x="8863591" y="1936957"/>
            <a:ext cx="1213794" cy="369332"/>
          </a:xfrm>
          <a:prstGeom prst="rect">
            <a:avLst/>
          </a:prstGeom>
          <a:noFill/>
        </p:spPr>
        <p:txBody>
          <a:bodyPr wrap="none" rtlCol="0">
            <a:spAutoFit/>
          </a:bodyPr>
          <a:lstStyle/>
          <a:p>
            <a:r>
              <a:rPr lang="en-US" dirty="0"/>
              <a:t>Obstacle</a:t>
            </a:r>
          </a:p>
        </p:txBody>
      </p:sp>
      <p:sp>
        <p:nvSpPr>
          <p:cNvPr id="95" name="TextBox 94">
            <a:extLst>
              <a:ext uri="{FF2B5EF4-FFF2-40B4-BE49-F238E27FC236}">
                <a16:creationId xmlns:a16="http://schemas.microsoft.com/office/drawing/2014/main" id="{8D94377B-5E6E-19C1-1AF8-A897007AFC2A}"/>
              </a:ext>
            </a:extLst>
          </p:cNvPr>
          <p:cNvSpPr txBox="1"/>
          <p:nvPr/>
        </p:nvSpPr>
        <p:spPr>
          <a:xfrm>
            <a:off x="11091035" y="5119883"/>
            <a:ext cx="835485" cy="369332"/>
          </a:xfrm>
          <a:prstGeom prst="rect">
            <a:avLst/>
          </a:prstGeom>
          <a:noFill/>
        </p:spPr>
        <p:txBody>
          <a:bodyPr wrap="none" rtlCol="0">
            <a:spAutoFit/>
          </a:bodyPr>
          <a:lstStyle/>
          <a:p>
            <a:r>
              <a:rPr lang="en-US" dirty="0" err="1"/>
              <a:t>Xgoal</a:t>
            </a:r>
            <a:endParaRPr lang="en-US" dirty="0"/>
          </a:p>
        </p:txBody>
      </p:sp>
      <p:cxnSp>
        <p:nvCxnSpPr>
          <p:cNvPr id="130" name="Straight Connector 129">
            <a:extLst>
              <a:ext uri="{FF2B5EF4-FFF2-40B4-BE49-F238E27FC236}">
                <a16:creationId xmlns:a16="http://schemas.microsoft.com/office/drawing/2014/main" id="{19109333-363F-921B-0227-AE0191E281F2}"/>
              </a:ext>
            </a:extLst>
          </p:cNvPr>
          <p:cNvCxnSpPr>
            <a:cxnSpLocks/>
          </p:cNvCxnSpPr>
          <p:nvPr/>
        </p:nvCxnSpPr>
        <p:spPr>
          <a:xfrm>
            <a:off x="7015180" y="2879643"/>
            <a:ext cx="359457" cy="47609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4BBAAF8C-A6FF-5C68-EE8D-BD08659D56AB}"/>
              </a:ext>
            </a:extLst>
          </p:cNvPr>
          <p:cNvCxnSpPr>
            <a:cxnSpLocks/>
          </p:cNvCxnSpPr>
          <p:nvPr/>
        </p:nvCxnSpPr>
        <p:spPr>
          <a:xfrm>
            <a:off x="7470324" y="3492021"/>
            <a:ext cx="86422" cy="434766"/>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1454B6D8-019C-AAF1-BA5D-C877A484C934}"/>
              </a:ext>
            </a:extLst>
          </p:cNvPr>
          <p:cNvCxnSpPr/>
          <p:nvPr/>
        </p:nvCxnSpPr>
        <p:spPr>
          <a:xfrm>
            <a:off x="7677786" y="4030667"/>
            <a:ext cx="640704" cy="245704"/>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2F6183A0-A2D7-634C-5BC0-B08E4FBE0B4B}"/>
              </a:ext>
            </a:extLst>
          </p:cNvPr>
          <p:cNvCxnSpPr>
            <a:cxnSpLocks/>
          </p:cNvCxnSpPr>
          <p:nvPr/>
        </p:nvCxnSpPr>
        <p:spPr>
          <a:xfrm flipV="1">
            <a:off x="8506149" y="3978929"/>
            <a:ext cx="598522" cy="297511"/>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63EF71BE-F522-ED25-CF2F-C22777FBCD74}"/>
              </a:ext>
            </a:extLst>
          </p:cNvPr>
          <p:cNvCxnSpPr>
            <a:cxnSpLocks/>
          </p:cNvCxnSpPr>
          <p:nvPr/>
        </p:nvCxnSpPr>
        <p:spPr>
          <a:xfrm>
            <a:off x="9256955" y="3963954"/>
            <a:ext cx="281229" cy="511452"/>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A06739B0-2CA9-4BF7-E653-D2DF37772BDB}"/>
              </a:ext>
            </a:extLst>
          </p:cNvPr>
          <p:cNvCxnSpPr/>
          <p:nvPr/>
        </p:nvCxnSpPr>
        <p:spPr>
          <a:xfrm>
            <a:off x="9647285" y="4595779"/>
            <a:ext cx="414549" cy="605828"/>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8C7D8D20-E3A5-915E-BCCB-46BEF61A2668}"/>
              </a:ext>
            </a:extLst>
          </p:cNvPr>
          <p:cNvCxnSpPr>
            <a:cxnSpLocks/>
          </p:cNvCxnSpPr>
          <p:nvPr/>
        </p:nvCxnSpPr>
        <p:spPr>
          <a:xfrm flipV="1">
            <a:off x="10172771" y="5081702"/>
            <a:ext cx="777550" cy="236376"/>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sp>
        <p:nvSpPr>
          <p:cNvPr id="184" name="Rectangle 183">
            <a:extLst>
              <a:ext uri="{FF2B5EF4-FFF2-40B4-BE49-F238E27FC236}">
                <a16:creationId xmlns:a16="http://schemas.microsoft.com/office/drawing/2014/main" id="{B66DB563-BF29-D01A-ABD8-B35B26E55364}"/>
              </a:ext>
            </a:extLst>
          </p:cNvPr>
          <p:cNvSpPr/>
          <p:nvPr/>
        </p:nvSpPr>
        <p:spPr>
          <a:xfrm>
            <a:off x="5716988" y="1231232"/>
            <a:ext cx="6408751" cy="4859467"/>
          </a:xfrm>
          <a:prstGeom prst="rect">
            <a:avLst/>
          </a:prstGeom>
          <a:noFill/>
          <a:ln>
            <a:solidFill>
              <a:schemeClr val="tx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TextBox 184">
            <a:extLst>
              <a:ext uri="{FF2B5EF4-FFF2-40B4-BE49-F238E27FC236}">
                <a16:creationId xmlns:a16="http://schemas.microsoft.com/office/drawing/2014/main" id="{91489CAE-DFA6-E154-CEC6-284914EA38D2}"/>
              </a:ext>
            </a:extLst>
          </p:cNvPr>
          <p:cNvSpPr txBox="1"/>
          <p:nvPr/>
        </p:nvSpPr>
        <p:spPr>
          <a:xfrm>
            <a:off x="5882826" y="5534167"/>
            <a:ext cx="1558440" cy="369332"/>
          </a:xfrm>
          <a:prstGeom prst="rect">
            <a:avLst/>
          </a:prstGeom>
          <a:noFill/>
        </p:spPr>
        <p:txBody>
          <a:bodyPr wrap="none" rtlCol="0">
            <a:spAutoFit/>
          </a:bodyPr>
          <a:lstStyle/>
          <a:p>
            <a:r>
              <a:rPr lang="en-US" dirty="0"/>
              <a:t>State Space</a:t>
            </a:r>
          </a:p>
        </p:txBody>
      </p:sp>
      <p:sp>
        <p:nvSpPr>
          <p:cNvPr id="187" name="TextBox 186">
            <a:extLst>
              <a:ext uri="{FF2B5EF4-FFF2-40B4-BE49-F238E27FC236}">
                <a16:creationId xmlns:a16="http://schemas.microsoft.com/office/drawing/2014/main" id="{B5EC99FC-CAA9-B625-671A-40EAF515D1E0}"/>
              </a:ext>
            </a:extLst>
          </p:cNvPr>
          <p:cNvSpPr txBox="1"/>
          <p:nvPr/>
        </p:nvSpPr>
        <p:spPr>
          <a:xfrm>
            <a:off x="238405" y="1244798"/>
            <a:ext cx="5184250" cy="5078313"/>
          </a:xfrm>
          <a:prstGeom prst="rect">
            <a:avLst/>
          </a:prstGeom>
          <a:noFill/>
        </p:spPr>
        <p:txBody>
          <a:bodyPr wrap="square" rtlCol="0">
            <a:spAutoFit/>
          </a:bodyPr>
          <a:lstStyle/>
          <a:p>
            <a:r>
              <a:rPr lang="en-US" dirty="0"/>
              <a:t>Initial tree that started from the start node in a state space.</a:t>
            </a:r>
          </a:p>
          <a:p>
            <a:r>
              <a:rPr lang="en-US" dirty="0"/>
              <a:t>Expansion:</a:t>
            </a:r>
          </a:p>
          <a:p>
            <a:pPr marL="285750" indent="-285750">
              <a:buFont typeface="Arial" panose="020B0604020202020204" pitchFamily="34" charset="0"/>
              <a:buChar char="•"/>
            </a:pPr>
            <a:r>
              <a:rPr lang="en-US" dirty="0"/>
              <a:t>Randomly sample a node from the state space.</a:t>
            </a:r>
          </a:p>
          <a:p>
            <a:pPr marL="285750" indent="-285750">
              <a:buFont typeface="Arial" panose="020B0604020202020204" pitchFamily="34" charset="0"/>
              <a:buChar char="•"/>
            </a:pPr>
            <a:r>
              <a:rPr lang="en-US" dirty="0"/>
              <a:t>Find the nearest node in the existing tree to the sampled node.</a:t>
            </a:r>
          </a:p>
          <a:p>
            <a:pPr marL="285750" indent="-285750">
              <a:buFont typeface="Arial" panose="020B0604020202020204" pitchFamily="34" charset="0"/>
              <a:buChar char="•"/>
            </a:pPr>
            <a:r>
              <a:rPr lang="en-US" dirty="0"/>
              <a:t>Create another node </a:t>
            </a:r>
            <a:r>
              <a:rPr lang="en-US" dirty="0" err="1"/>
              <a:t>Xnew</a:t>
            </a:r>
            <a:r>
              <a:rPr lang="en-US" dirty="0"/>
              <a:t> between X rand and </a:t>
            </a:r>
            <a:r>
              <a:rPr lang="en-US" dirty="0" err="1"/>
              <a:t>Xnear</a:t>
            </a:r>
            <a:r>
              <a:rPr lang="en-US" dirty="0"/>
              <a:t> to expand the tree.</a:t>
            </a:r>
          </a:p>
          <a:p>
            <a:pPr marL="285750" indent="-285750">
              <a:buFont typeface="Arial" panose="020B0604020202020204" pitchFamily="34" charset="0"/>
              <a:buChar char="•"/>
            </a:pPr>
            <a:r>
              <a:rPr lang="en-US" dirty="0"/>
              <a:t>If the random node is in the obstacle, its not created.</a:t>
            </a:r>
          </a:p>
          <a:p>
            <a:endParaRPr lang="en-US" dirty="0"/>
          </a:p>
          <a:p>
            <a:r>
              <a:rPr lang="en-US" dirty="0"/>
              <a:t>Repeat the expansion step until the tree reaching the goal node or a maximum number of iterations is reached.</a:t>
            </a:r>
          </a:p>
          <a:p>
            <a:endParaRPr lang="en-US" dirty="0"/>
          </a:p>
          <a:p>
            <a:r>
              <a:rPr lang="en-US" dirty="0"/>
              <a:t>Construct a path from the initial node to the goal node by backtracking through the tree.</a:t>
            </a:r>
          </a:p>
        </p:txBody>
      </p:sp>
      <p:sp>
        <p:nvSpPr>
          <p:cNvPr id="188" name="Slide Number Placeholder 187">
            <a:extLst>
              <a:ext uri="{FF2B5EF4-FFF2-40B4-BE49-F238E27FC236}">
                <a16:creationId xmlns:a16="http://schemas.microsoft.com/office/drawing/2014/main" id="{193272AF-E528-680D-3BE1-3C2CEBA8F2F0}"/>
              </a:ext>
            </a:extLst>
          </p:cNvPr>
          <p:cNvSpPr>
            <a:spLocks noGrp="1"/>
          </p:cNvSpPr>
          <p:nvPr>
            <p:ph type="sldNum" sz="quarter" idx="12"/>
          </p:nvPr>
        </p:nvSpPr>
        <p:spPr>
          <a:xfrm>
            <a:off x="11041548" y="6257009"/>
            <a:ext cx="551167" cy="365125"/>
          </a:xfrm>
        </p:spPr>
        <p:txBody>
          <a:bodyPr/>
          <a:lstStyle/>
          <a:p>
            <a:fld id="{4BA915EE-10CB-4CF1-8569-6154455DA573}" type="slidenum">
              <a:rPr lang="en-US" smtClean="0"/>
              <a:t>4</a:t>
            </a:fld>
            <a:endParaRPr lang="en-US" dirty="0"/>
          </a:p>
        </p:txBody>
      </p:sp>
    </p:spTree>
    <p:extLst>
      <p:ext uri="{BB962C8B-B14F-4D97-AF65-F5344CB8AC3E}">
        <p14:creationId xmlns:p14="http://schemas.microsoft.com/office/powerpoint/2010/main" val="223407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7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7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7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2"/>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1"/>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79"/>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4"/>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500"/>
                                  </p:stCondLst>
                                  <p:childTnLst>
                                    <p:set>
                                      <p:cBhvr>
                                        <p:cTn id="64" dur="1" fill="hold">
                                          <p:stCondLst>
                                            <p:cond delay="0"/>
                                          </p:stCondLst>
                                        </p:cTn>
                                        <p:tgtEl>
                                          <p:spTgt spid="130"/>
                                        </p:tgtEl>
                                        <p:attrNameLst>
                                          <p:attrName>style.visibility</p:attrName>
                                        </p:attrNameLst>
                                      </p:cBhvr>
                                      <p:to>
                                        <p:strVal val="visible"/>
                                      </p:to>
                                    </p:set>
                                  </p:childTnLst>
                                </p:cTn>
                              </p:par>
                            </p:childTnLst>
                          </p:cTn>
                        </p:par>
                        <p:par>
                          <p:cTn id="65" fill="hold">
                            <p:stCondLst>
                              <p:cond delay="500"/>
                            </p:stCondLst>
                            <p:childTnLst>
                              <p:par>
                                <p:cTn id="66" presetID="1" presetClass="entr" presetSubtype="0" fill="hold" nodeType="afterEffect">
                                  <p:stCondLst>
                                    <p:cond delay="0"/>
                                  </p:stCondLst>
                                  <p:childTnLst>
                                    <p:set>
                                      <p:cBhvr>
                                        <p:cTn id="67" dur="1" fill="hold">
                                          <p:stCondLst>
                                            <p:cond delay="0"/>
                                          </p:stCondLst>
                                        </p:cTn>
                                        <p:tgtEl>
                                          <p:spTgt spid="131"/>
                                        </p:tgtEl>
                                        <p:attrNameLst>
                                          <p:attrName>style.visibility</p:attrName>
                                        </p:attrNameLst>
                                      </p:cBhvr>
                                      <p:to>
                                        <p:strVal val="visible"/>
                                      </p:to>
                                    </p:set>
                                  </p:childTnLst>
                                </p:cTn>
                              </p:par>
                            </p:childTnLst>
                          </p:cTn>
                        </p:par>
                        <p:par>
                          <p:cTn id="68" fill="hold">
                            <p:stCondLst>
                              <p:cond delay="500"/>
                            </p:stCondLst>
                            <p:childTnLst>
                              <p:par>
                                <p:cTn id="69" presetID="1" presetClass="entr" presetSubtype="0" fill="hold" nodeType="afterEffect">
                                  <p:stCondLst>
                                    <p:cond delay="0"/>
                                  </p:stCondLst>
                                  <p:childTnLst>
                                    <p:set>
                                      <p:cBhvr>
                                        <p:cTn id="70" dur="1" fill="hold">
                                          <p:stCondLst>
                                            <p:cond delay="0"/>
                                          </p:stCondLst>
                                        </p:cTn>
                                        <p:tgtEl>
                                          <p:spTgt spid="132"/>
                                        </p:tgtEl>
                                        <p:attrNameLst>
                                          <p:attrName>style.visibility</p:attrName>
                                        </p:attrNameLst>
                                      </p:cBhvr>
                                      <p:to>
                                        <p:strVal val="visible"/>
                                      </p:to>
                                    </p:set>
                                  </p:childTnLst>
                                </p:cTn>
                              </p:par>
                            </p:childTnLst>
                          </p:cTn>
                        </p:par>
                        <p:par>
                          <p:cTn id="71" fill="hold">
                            <p:stCondLst>
                              <p:cond delay="500"/>
                            </p:stCondLst>
                            <p:childTnLst>
                              <p:par>
                                <p:cTn id="72" presetID="1" presetClass="entr" presetSubtype="0" fill="hold" nodeType="afterEffect">
                                  <p:stCondLst>
                                    <p:cond delay="0"/>
                                  </p:stCondLst>
                                  <p:childTnLst>
                                    <p:set>
                                      <p:cBhvr>
                                        <p:cTn id="73" dur="1" fill="hold">
                                          <p:stCondLst>
                                            <p:cond delay="0"/>
                                          </p:stCondLst>
                                        </p:cTn>
                                        <p:tgtEl>
                                          <p:spTgt spid="133"/>
                                        </p:tgtEl>
                                        <p:attrNameLst>
                                          <p:attrName>style.visibility</p:attrName>
                                        </p:attrNameLst>
                                      </p:cBhvr>
                                      <p:to>
                                        <p:strVal val="visible"/>
                                      </p:to>
                                    </p:set>
                                  </p:childTnLst>
                                </p:cTn>
                              </p:par>
                            </p:childTnLst>
                          </p:cTn>
                        </p:par>
                        <p:par>
                          <p:cTn id="74" fill="hold">
                            <p:stCondLst>
                              <p:cond delay="500"/>
                            </p:stCondLst>
                            <p:childTnLst>
                              <p:par>
                                <p:cTn id="75" presetID="1" presetClass="entr" presetSubtype="0" fill="hold" nodeType="afterEffect">
                                  <p:stCondLst>
                                    <p:cond delay="0"/>
                                  </p:stCondLst>
                                  <p:childTnLst>
                                    <p:set>
                                      <p:cBhvr>
                                        <p:cTn id="76" dur="1" fill="hold">
                                          <p:stCondLst>
                                            <p:cond delay="0"/>
                                          </p:stCondLst>
                                        </p:cTn>
                                        <p:tgtEl>
                                          <p:spTgt spid="134"/>
                                        </p:tgtEl>
                                        <p:attrNameLst>
                                          <p:attrName>style.visibility</p:attrName>
                                        </p:attrNameLst>
                                      </p:cBhvr>
                                      <p:to>
                                        <p:strVal val="visible"/>
                                      </p:to>
                                    </p:set>
                                  </p:childTnLst>
                                </p:cTn>
                              </p:par>
                            </p:childTnLst>
                          </p:cTn>
                        </p:par>
                        <p:par>
                          <p:cTn id="77" fill="hold">
                            <p:stCondLst>
                              <p:cond delay="500"/>
                            </p:stCondLst>
                            <p:childTnLst>
                              <p:par>
                                <p:cTn id="78" presetID="1" presetClass="entr" presetSubtype="0" fill="hold" nodeType="afterEffect">
                                  <p:stCondLst>
                                    <p:cond delay="0"/>
                                  </p:stCondLst>
                                  <p:childTnLst>
                                    <p:set>
                                      <p:cBhvr>
                                        <p:cTn id="79" dur="1" fill="hold">
                                          <p:stCondLst>
                                            <p:cond delay="0"/>
                                          </p:stCondLst>
                                        </p:cTn>
                                        <p:tgtEl>
                                          <p:spTgt spid="135"/>
                                        </p:tgtEl>
                                        <p:attrNameLst>
                                          <p:attrName>style.visibility</p:attrName>
                                        </p:attrNameLst>
                                      </p:cBhvr>
                                      <p:to>
                                        <p:strVal val="visible"/>
                                      </p:to>
                                    </p:set>
                                  </p:childTnLst>
                                </p:cTn>
                              </p:par>
                            </p:childTnLst>
                          </p:cTn>
                        </p:par>
                        <p:par>
                          <p:cTn id="80" fill="hold">
                            <p:stCondLst>
                              <p:cond delay="500"/>
                            </p:stCondLst>
                            <p:childTnLst>
                              <p:par>
                                <p:cTn id="81" presetID="1" presetClass="entr" presetSubtype="0" fill="hold" nodeType="afterEffect">
                                  <p:stCondLst>
                                    <p:cond delay="0"/>
                                  </p:stCondLst>
                                  <p:childTnLst>
                                    <p:set>
                                      <p:cBhvr>
                                        <p:cTn id="82" dur="1" fill="hold">
                                          <p:stCondLst>
                                            <p:cond delay="0"/>
                                          </p:stCondLst>
                                        </p:cTn>
                                        <p:tgtEl>
                                          <p:spTgt spid="1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animBg="1"/>
      <p:bldP spid="16" grpId="0" animBg="1"/>
      <p:bldP spid="17" grpId="0" animBg="1"/>
      <p:bldP spid="19" grpId="0" animBg="1"/>
      <p:bldP spid="20" grpId="0" animBg="1"/>
      <p:bldP spid="21" grpId="0" animBg="1"/>
      <p:bldP spid="22" grpId="0" animBg="1"/>
      <p:bldP spid="23" grpId="0" animBg="1"/>
      <p:bldP spid="24" grpId="0" animBg="1"/>
      <p:bldP spid="91" grpId="0"/>
      <p:bldP spid="92" grpId="0"/>
      <p:bldP spid="93" grpId="0"/>
      <p:bldP spid="9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6691F-AC6F-D44C-D9BB-AE956E68ED32}"/>
              </a:ext>
            </a:extLst>
          </p:cNvPr>
          <p:cNvSpPr>
            <a:spLocks noGrp="1"/>
          </p:cNvSpPr>
          <p:nvPr>
            <p:ph type="title"/>
          </p:nvPr>
        </p:nvSpPr>
        <p:spPr>
          <a:xfrm>
            <a:off x="170333" y="0"/>
            <a:ext cx="5275289" cy="1905000"/>
          </a:xfrm>
        </p:spPr>
        <p:txBody>
          <a:bodyPr>
            <a:normAutofit fontScale="90000"/>
          </a:bodyPr>
          <a:lstStyle/>
          <a:p>
            <a:r>
              <a:rPr lang="en-US" dirty="0"/>
              <a:t>Bi-RRT (Bidirectional </a:t>
            </a:r>
            <a:r>
              <a:rPr lang="en-US" b="0" i="0" dirty="0">
                <a:solidFill>
                  <a:srgbClr val="ECECEC"/>
                </a:solidFill>
                <a:effectLst/>
              </a:rPr>
              <a:t>Rapidly Exploring Random Tree) algorithm</a:t>
            </a:r>
            <a:endParaRPr lang="en-US" dirty="0"/>
          </a:p>
        </p:txBody>
      </p:sp>
      <p:sp>
        <p:nvSpPr>
          <p:cNvPr id="4" name="Oval 3">
            <a:extLst>
              <a:ext uri="{FF2B5EF4-FFF2-40B4-BE49-F238E27FC236}">
                <a16:creationId xmlns:a16="http://schemas.microsoft.com/office/drawing/2014/main" id="{2C18FC1C-8312-187F-3F84-FDBE6902F38E}"/>
              </a:ext>
            </a:extLst>
          </p:cNvPr>
          <p:cNvSpPr/>
          <p:nvPr/>
        </p:nvSpPr>
        <p:spPr>
          <a:xfrm>
            <a:off x="8313901" y="1505825"/>
            <a:ext cx="2379305" cy="121453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1689149B-0849-160A-22C1-43286C26BA1B}"/>
              </a:ext>
            </a:extLst>
          </p:cNvPr>
          <p:cNvSpPr/>
          <p:nvPr/>
        </p:nvSpPr>
        <p:spPr>
          <a:xfrm>
            <a:off x="6861434" y="2720359"/>
            <a:ext cx="186613" cy="186613"/>
          </a:xfrm>
          <a:prstGeom prst="ellipse">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02D4A544-770D-B662-C9A3-AFF03AE616DB}"/>
              </a:ext>
            </a:extLst>
          </p:cNvPr>
          <p:cNvSpPr/>
          <p:nvPr/>
        </p:nvSpPr>
        <p:spPr>
          <a:xfrm>
            <a:off x="6089947" y="3868688"/>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A32C8370-E14E-D075-225A-1ADE2D0BDF76}"/>
              </a:ext>
            </a:extLst>
          </p:cNvPr>
          <p:cNvSpPr/>
          <p:nvPr/>
        </p:nvSpPr>
        <p:spPr>
          <a:xfrm>
            <a:off x="7352846" y="3328404"/>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A7D8E7D-E9C1-775F-B141-96596F21EA02}"/>
              </a:ext>
            </a:extLst>
          </p:cNvPr>
          <p:cNvSpPr/>
          <p:nvPr/>
        </p:nvSpPr>
        <p:spPr>
          <a:xfrm>
            <a:off x="7505246" y="3922454"/>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FAD96FB3-AEE4-3911-92F3-111EB1F75F68}"/>
              </a:ext>
            </a:extLst>
          </p:cNvPr>
          <p:cNvSpPr/>
          <p:nvPr/>
        </p:nvSpPr>
        <p:spPr>
          <a:xfrm>
            <a:off x="7771169" y="2281818"/>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075B221-5646-2CA2-06A3-6915682CE0D5}"/>
              </a:ext>
            </a:extLst>
          </p:cNvPr>
          <p:cNvSpPr/>
          <p:nvPr/>
        </p:nvSpPr>
        <p:spPr>
          <a:xfrm>
            <a:off x="6726349" y="3821074"/>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DF026DCC-A71A-E600-5903-DC9AA27AC0DA}"/>
              </a:ext>
            </a:extLst>
          </p:cNvPr>
          <p:cNvSpPr/>
          <p:nvPr/>
        </p:nvSpPr>
        <p:spPr>
          <a:xfrm>
            <a:off x="9090369" y="3804670"/>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48A0B3A-CD7E-2576-A0C8-E893395AA64F}"/>
              </a:ext>
            </a:extLst>
          </p:cNvPr>
          <p:cNvSpPr/>
          <p:nvPr/>
        </p:nvSpPr>
        <p:spPr>
          <a:xfrm>
            <a:off x="10948242" y="4976813"/>
            <a:ext cx="186613" cy="186613"/>
          </a:xfrm>
          <a:prstGeom prst="ellipse">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C6F7322-F423-011E-DC85-72890D60F14E}"/>
              </a:ext>
            </a:extLst>
          </p:cNvPr>
          <p:cNvSpPr/>
          <p:nvPr/>
        </p:nvSpPr>
        <p:spPr>
          <a:xfrm>
            <a:off x="8733447" y="2367327"/>
            <a:ext cx="186613" cy="186613"/>
          </a:xfrm>
          <a:prstGeom prst="ellipse">
            <a:avLst/>
          </a:prstGeom>
          <a:solidFill>
            <a:srgbClr val="FF0000">
              <a:alpha val="33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D2BCC70-E3DD-0C76-6BD8-EF815C03B047}"/>
              </a:ext>
            </a:extLst>
          </p:cNvPr>
          <p:cNvSpPr/>
          <p:nvPr/>
        </p:nvSpPr>
        <p:spPr>
          <a:xfrm>
            <a:off x="9984079" y="5213189"/>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BBA9FF96-CF88-E72E-4EAF-3F4047E739A6}"/>
              </a:ext>
            </a:extLst>
          </p:cNvPr>
          <p:cNvSpPr/>
          <p:nvPr/>
        </p:nvSpPr>
        <p:spPr>
          <a:xfrm>
            <a:off x="9097671" y="5119883"/>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56B5EB7-CF4E-BE36-633A-612E2468BD2A}"/>
              </a:ext>
            </a:extLst>
          </p:cNvPr>
          <p:cNvSpPr/>
          <p:nvPr/>
        </p:nvSpPr>
        <p:spPr>
          <a:xfrm>
            <a:off x="9503553" y="4448077"/>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9C4A3EE-9872-C3BA-9074-7D36167A14A4}"/>
              </a:ext>
            </a:extLst>
          </p:cNvPr>
          <p:cNvSpPr/>
          <p:nvPr/>
        </p:nvSpPr>
        <p:spPr>
          <a:xfrm>
            <a:off x="10096047" y="3802711"/>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63554F3-3699-9FE7-6A54-729AA723267B}"/>
              </a:ext>
            </a:extLst>
          </p:cNvPr>
          <p:cNvSpPr/>
          <p:nvPr/>
        </p:nvSpPr>
        <p:spPr>
          <a:xfrm>
            <a:off x="10170692" y="3074921"/>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325E866F-D361-3A0F-9034-4A7194FB0894}"/>
              </a:ext>
            </a:extLst>
          </p:cNvPr>
          <p:cNvSpPr/>
          <p:nvPr/>
        </p:nvSpPr>
        <p:spPr>
          <a:xfrm>
            <a:off x="11085091" y="3709404"/>
            <a:ext cx="186613" cy="18661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8191B12C-6C4C-4850-B133-7A0C48647AEA}"/>
              </a:ext>
            </a:extLst>
          </p:cNvPr>
          <p:cNvCxnSpPr>
            <a:cxnSpLocks/>
            <a:stCxn id="5" idx="5"/>
            <a:endCxn id="7" idx="1"/>
          </p:cNvCxnSpPr>
          <p:nvPr/>
        </p:nvCxnSpPr>
        <p:spPr>
          <a:xfrm>
            <a:off x="7020718" y="2879643"/>
            <a:ext cx="359457" cy="476090"/>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30513D4-85A2-71F3-4EDE-E9764BD5051D}"/>
              </a:ext>
            </a:extLst>
          </p:cNvPr>
          <p:cNvCxnSpPr>
            <a:cxnSpLocks/>
          </p:cNvCxnSpPr>
          <p:nvPr/>
        </p:nvCxnSpPr>
        <p:spPr>
          <a:xfrm>
            <a:off x="7468154" y="3492021"/>
            <a:ext cx="86422" cy="434766"/>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6AE8E821-3779-C9A8-0988-7AA7FC979CB1}"/>
              </a:ext>
            </a:extLst>
          </p:cNvPr>
          <p:cNvCxnSpPr>
            <a:cxnSpLocks/>
          </p:cNvCxnSpPr>
          <p:nvPr/>
        </p:nvCxnSpPr>
        <p:spPr>
          <a:xfrm flipH="1">
            <a:off x="6893977" y="3475616"/>
            <a:ext cx="484528" cy="366339"/>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019BDF8-7A0A-6EAB-F460-30CBB832253F}"/>
              </a:ext>
            </a:extLst>
          </p:cNvPr>
          <p:cNvCxnSpPr>
            <a:cxnSpLocks/>
            <a:stCxn id="10" idx="2"/>
            <a:endCxn id="6" idx="6"/>
          </p:cNvCxnSpPr>
          <p:nvPr/>
        </p:nvCxnSpPr>
        <p:spPr>
          <a:xfrm flipH="1">
            <a:off x="6276560" y="3914381"/>
            <a:ext cx="449789" cy="47614"/>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01D25A6-9E79-314E-C874-236E2A8E0937}"/>
              </a:ext>
            </a:extLst>
          </p:cNvPr>
          <p:cNvCxnSpPr>
            <a:cxnSpLocks/>
            <a:stCxn id="8" idx="6"/>
            <a:endCxn id="11" idx="2"/>
          </p:cNvCxnSpPr>
          <p:nvPr/>
        </p:nvCxnSpPr>
        <p:spPr>
          <a:xfrm flipV="1">
            <a:off x="7691859" y="3897977"/>
            <a:ext cx="1398510" cy="117784"/>
          </a:xfrm>
          <a:prstGeom prst="line">
            <a:avLst/>
          </a:prstGeom>
          <a:ln>
            <a:solidFill>
              <a:srgbClr val="FFC000"/>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3D1E5E3-A4CB-0073-D861-985E958961AB}"/>
              </a:ext>
            </a:extLst>
          </p:cNvPr>
          <p:cNvCxnSpPr>
            <a:cxnSpLocks/>
            <a:stCxn id="11" idx="5"/>
            <a:endCxn id="17" idx="1"/>
          </p:cNvCxnSpPr>
          <p:nvPr/>
        </p:nvCxnSpPr>
        <p:spPr>
          <a:xfrm>
            <a:off x="9249653" y="3963954"/>
            <a:ext cx="281229" cy="511452"/>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81295C7-C7D8-8039-53DD-666D90490C4D}"/>
              </a:ext>
            </a:extLst>
          </p:cNvPr>
          <p:cNvCxnSpPr>
            <a:cxnSpLocks/>
            <a:stCxn id="17" idx="3"/>
            <a:endCxn id="16" idx="7"/>
          </p:cNvCxnSpPr>
          <p:nvPr/>
        </p:nvCxnSpPr>
        <p:spPr>
          <a:xfrm flipH="1">
            <a:off x="9256955" y="4607361"/>
            <a:ext cx="273927" cy="539851"/>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446F22B-AF36-B93C-C0E0-6F7529D16037}"/>
              </a:ext>
            </a:extLst>
          </p:cNvPr>
          <p:cNvCxnSpPr>
            <a:stCxn id="17" idx="5"/>
            <a:endCxn id="15" idx="0"/>
          </p:cNvCxnSpPr>
          <p:nvPr/>
        </p:nvCxnSpPr>
        <p:spPr>
          <a:xfrm>
            <a:off x="9662837" y="4607361"/>
            <a:ext cx="414549" cy="605828"/>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77D979D-FAE5-B926-E078-0D26224AB920}"/>
              </a:ext>
            </a:extLst>
          </p:cNvPr>
          <p:cNvCxnSpPr>
            <a:cxnSpLocks/>
            <a:stCxn id="15" idx="6"/>
            <a:endCxn id="12" idx="2"/>
          </p:cNvCxnSpPr>
          <p:nvPr/>
        </p:nvCxnSpPr>
        <p:spPr>
          <a:xfrm flipV="1">
            <a:off x="10170692" y="5070120"/>
            <a:ext cx="777550" cy="236376"/>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74D86CC-8CFE-F0C6-59A8-D556033EE546}"/>
              </a:ext>
            </a:extLst>
          </p:cNvPr>
          <p:cNvCxnSpPr>
            <a:stCxn id="17" idx="7"/>
            <a:endCxn id="18" idx="3"/>
          </p:cNvCxnSpPr>
          <p:nvPr/>
        </p:nvCxnSpPr>
        <p:spPr>
          <a:xfrm flipV="1">
            <a:off x="9662837" y="3961995"/>
            <a:ext cx="460539" cy="513411"/>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C7FAEE9-C64D-C937-2334-595A4CF6B4B8}"/>
              </a:ext>
            </a:extLst>
          </p:cNvPr>
          <p:cNvCxnSpPr>
            <a:stCxn id="19" idx="4"/>
            <a:endCxn id="18" idx="0"/>
          </p:cNvCxnSpPr>
          <p:nvPr/>
        </p:nvCxnSpPr>
        <p:spPr>
          <a:xfrm flipH="1">
            <a:off x="10189354" y="3261534"/>
            <a:ext cx="74645" cy="541177"/>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DE17904-D26B-6E9B-A1F0-2D2D81DEFE44}"/>
              </a:ext>
            </a:extLst>
          </p:cNvPr>
          <p:cNvCxnSpPr>
            <a:stCxn id="18" idx="6"/>
            <a:endCxn id="20" idx="2"/>
          </p:cNvCxnSpPr>
          <p:nvPr/>
        </p:nvCxnSpPr>
        <p:spPr>
          <a:xfrm flipV="1">
            <a:off x="10282660" y="3802711"/>
            <a:ext cx="802431" cy="93307"/>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8900345-FB0E-10E3-8CF9-746FA94D9071}"/>
              </a:ext>
            </a:extLst>
          </p:cNvPr>
          <p:cNvCxnSpPr>
            <a:cxnSpLocks/>
            <a:stCxn id="5" idx="7"/>
            <a:endCxn id="9" idx="2"/>
          </p:cNvCxnSpPr>
          <p:nvPr/>
        </p:nvCxnSpPr>
        <p:spPr>
          <a:xfrm flipV="1">
            <a:off x="7020718" y="2375125"/>
            <a:ext cx="750451" cy="372563"/>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721D89D-AA1E-7A77-7824-DE6D4D265F76}"/>
              </a:ext>
            </a:extLst>
          </p:cNvPr>
          <p:cNvCxnSpPr>
            <a:cxnSpLocks/>
            <a:stCxn id="9" idx="6"/>
            <a:endCxn id="13" idx="2"/>
          </p:cNvCxnSpPr>
          <p:nvPr/>
        </p:nvCxnSpPr>
        <p:spPr>
          <a:xfrm>
            <a:off x="7957782" y="2375125"/>
            <a:ext cx="775665" cy="85509"/>
          </a:xfrm>
          <a:prstGeom prst="line">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ABA64CB2-1182-495A-A932-77227F1A9DF7}"/>
              </a:ext>
            </a:extLst>
          </p:cNvPr>
          <p:cNvSpPr txBox="1"/>
          <p:nvPr/>
        </p:nvSpPr>
        <p:spPr>
          <a:xfrm>
            <a:off x="6035488" y="2503446"/>
            <a:ext cx="798617" cy="369332"/>
          </a:xfrm>
          <a:prstGeom prst="rect">
            <a:avLst/>
          </a:prstGeom>
          <a:noFill/>
        </p:spPr>
        <p:txBody>
          <a:bodyPr wrap="none" rtlCol="0">
            <a:spAutoFit/>
          </a:bodyPr>
          <a:lstStyle/>
          <a:p>
            <a:r>
              <a:rPr lang="en-US" dirty="0" err="1"/>
              <a:t>Xstart</a:t>
            </a:r>
            <a:endParaRPr lang="en-US" dirty="0"/>
          </a:p>
        </p:txBody>
      </p:sp>
      <p:sp>
        <p:nvSpPr>
          <p:cNvPr id="41" name="TextBox 40">
            <a:extLst>
              <a:ext uri="{FF2B5EF4-FFF2-40B4-BE49-F238E27FC236}">
                <a16:creationId xmlns:a16="http://schemas.microsoft.com/office/drawing/2014/main" id="{66691684-C31B-94EB-0715-B7EB7FF4E77B}"/>
              </a:ext>
            </a:extLst>
          </p:cNvPr>
          <p:cNvSpPr txBox="1"/>
          <p:nvPr/>
        </p:nvSpPr>
        <p:spPr>
          <a:xfrm>
            <a:off x="8863591" y="1936957"/>
            <a:ext cx="1213794" cy="369332"/>
          </a:xfrm>
          <a:prstGeom prst="rect">
            <a:avLst/>
          </a:prstGeom>
          <a:noFill/>
        </p:spPr>
        <p:txBody>
          <a:bodyPr wrap="none" rtlCol="0">
            <a:spAutoFit/>
          </a:bodyPr>
          <a:lstStyle/>
          <a:p>
            <a:r>
              <a:rPr lang="en-US" dirty="0"/>
              <a:t>Obstacle</a:t>
            </a:r>
          </a:p>
        </p:txBody>
      </p:sp>
      <p:sp>
        <p:nvSpPr>
          <p:cNvPr id="42" name="TextBox 41">
            <a:extLst>
              <a:ext uri="{FF2B5EF4-FFF2-40B4-BE49-F238E27FC236}">
                <a16:creationId xmlns:a16="http://schemas.microsoft.com/office/drawing/2014/main" id="{4DA3871D-A6C6-61F6-3C52-725075D36121}"/>
              </a:ext>
            </a:extLst>
          </p:cNvPr>
          <p:cNvSpPr txBox="1"/>
          <p:nvPr/>
        </p:nvSpPr>
        <p:spPr>
          <a:xfrm>
            <a:off x="11091035" y="5119883"/>
            <a:ext cx="835485" cy="369332"/>
          </a:xfrm>
          <a:prstGeom prst="rect">
            <a:avLst/>
          </a:prstGeom>
          <a:noFill/>
        </p:spPr>
        <p:txBody>
          <a:bodyPr wrap="none" rtlCol="0">
            <a:spAutoFit/>
          </a:bodyPr>
          <a:lstStyle/>
          <a:p>
            <a:r>
              <a:rPr lang="en-US" dirty="0" err="1"/>
              <a:t>Xgoal</a:t>
            </a:r>
            <a:endParaRPr lang="en-US" dirty="0"/>
          </a:p>
        </p:txBody>
      </p:sp>
      <p:cxnSp>
        <p:nvCxnSpPr>
          <p:cNvPr id="43" name="Straight Connector 42">
            <a:extLst>
              <a:ext uri="{FF2B5EF4-FFF2-40B4-BE49-F238E27FC236}">
                <a16:creationId xmlns:a16="http://schemas.microsoft.com/office/drawing/2014/main" id="{40E77868-5C5F-CE47-D874-45B457A4623D}"/>
              </a:ext>
            </a:extLst>
          </p:cNvPr>
          <p:cNvCxnSpPr>
            <a:cxnSpLocks/>
          </p:cNvCxnSpPr>
          <p:nvPr/>
        </p:nvCxnSpPr>
        <p:spPr>
          <a:xfrm>
            <a:off x="7015180" y="2879643"/>
            <a:ext cx="359457" cy="47609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107A02D8-18FA-26C0-1281-CA7FCEA94532}"/>
              </a:ext>
            </a:extLst>
          </p:cNvPr>
          <p:cNvCxnSpPr>
            <a:cxnSpLocks/>
          </p:cNvCxnSpPr>
          <p:nvPr/>
        </p:nvCxnSpPr>
        <p:spPr>
          <a:xfrm>
            <a:off x="7470324" y="3492021"/>
            <a:ext cx="86422" cy="434766"/>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E1E8290-4357-D1D3-3468-EA24E8EC575D}"/>
              </a:ext>
            </a:extLst>
          </p:cNvPr>
          <p:cNvCxnSpPr>
            <a:cxnSpLocks/>
          </p:cNvCxnSpPr>
          <p:nvPr/>
        </p:nvCxnSpPr>
        <p:spPr>
          <a:xfrm>
            <a:off x="9256955" y="3963954"/>
            <a:ext cx="281229" cy="511452"/>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3A17929-C770-C2E3-2BA8-4CA3D2CF74D4}"/>
              </a:ext>
            </a:extLst>
          </p:cNvPr>
          <p:cNvCxnSpPr/>
          <p:nvPr/>
        </p:nvCxnSpPr>
        <p:spPr>
          <a:xfrm>
            <a:off x="9647285" y="4595779"/>
            <a:ext cx="414549" cy="605828"/>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F0355A3-240A-DC53-57EC-69E2F3E6D353}"/>
              </a:ext>
            </a:extLst>
          </p:cNvPr>
          <p:cNvCxnSpPr>
            <a:cxnSpLocks/>
          </p:cNvCxnSpPr>
          <p:nvPr/>
        </p:nvCxnSpPr>
        <p:spPr>
          <a:xfrm flipV="1">
            <a:off x="10172771" y="5081702"/>
            <a:ext cx="777550" cy="236376"/>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5F5FD1FB-75C4-29A1-7C72-33C803655C37}"/>
              </a:ext>
            </a:extLst>
          </p:cNvPr>
          <p:cNvSpPr/>
          <p:nvPr/>
        </p:nvSpPr>
        <p:spPr>
          <a:xfrm>
            <a:off x="5716988" y="1231232"/>
            <a:ext cx="6408751" cy="4859467"/>
          </a:xfrm>
          <a:prstGeom prst="rect">
            <a:avLst/>
          </a:prstGeom>
          <a:noFill/>
          <a:ln>
            <a:solidFill>
              <a:schemeClr val="tx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75FED30A-A811-6989-823D-C70C410CAE46}"/>
              </a:ext>
            </a:extLst>
          </p:cNvPr>
          <p:cNvSpPr txBox="1"/>
          <p:nvPr/>
        </p:nvSpPr>
        <p:spPr>
          <a:xfrm>
            <a:off x="5882826" y="5534167"/>
            <a:ext cx="1558440" cy="369332"/>
          </a:xfrm>
          <a:prstGeom prst="rect">
            <a:avLst/>
          </a:prstGeom>
          <a:noFill/>
        </p:spPr>
        <p:txBody>
          <a:bodyPr wrap="none" rtlCol="0">
            <a:spAutoFit/>
          </a:bodyPr>
          <a:lstStyle/>
          <a:p>
            <a:r>
              <a:rPr lang="en-US" dirty="0"/>
              <a:t>State Space</a:t>
            </a:r>
          </a:p>
        </p:txBody>
      </p:sp>
      <p:sp>
        <p:nvSpPr>
          <p:cNvPr id="52" name="Oval 51">
            <a:extLst>
              <a:ext uri="{FF2B5EF4-FFF2-40B4-BE49-F238E27FC236}">
                <a16:creationId xmlns:a16="http://schemas.microsoft.com/office/drawing/2014/main" id="{192522B0-0EDA-21F1-DA92-6A2FC66BA7FA}"/>
              </a:ext>
            </a:extLst>
          </p:cNvPr>
          <p:cNvSpPr/>
          <p:nvPr/>
        </p:nvSpPr>
        <p:spPr>
          <a:xfrm>
            <a:off x="9780478" y="2433612"/>
            <a:ext cx="186613" cy="186613"/>
          </a:xfrm>
          <a:prstGeom prst="ellipse">
            <a:avLst/>
          </a:prstGeom>
          <a:solidFill>
            <a:srgbClr val="FF0000">
              <a:alpha val="33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 name="Straight Connector 52">
            <a:extLst>
              <a:ext uri="{FF2B5EF4-FFF2-40B4-BE49-F238E27FC236}">
                <a16:creationId xmlns:a16="http://schemas.microsoft.com/office/drawing/2014/main" id="{A66249FD-CCBA-B562-6564-840819A2099F}"/>
              </a:ext>
            </a:extLst>
          </p:cNvPr>
          <p:cNvCxnSpPr>
            <a:cxnSpLocks/>
            <a:stCxn id="19" idx="0"/>
          </p:cNvCxnSpPr>
          <p:nvPr/>
        </p:nvCxnSpPr>
        <p:spPr>
          <a:xfrm flipH="1" flipV="1">
            <a:off x="9870111" y="2541833"/>
            <a:ext cx="393888" cy="533088"/>
          </a:xfrm>
          <a:prstGeom prst="line">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135213E2-6889-F6D5-2EAB-819E7B7FCE78}"/>
              </a:ext>
            </a:extLst>
          </p:cNvPr>
          <p:cNvSpPr txBox="1"/>
          <p:nvPr/>
        </p:nvSpPr>
        <p:spPr>
          <a:xfrm>
            <a:off x="7893888" y="4079536"/>
            <a:ext cx="1183337" cy="369332"/>
          </a:xfrm>
          <a:prstGeom prst="rect">
            <a:avLst/>
          </a:prstGeom>
          <a:noFill/>
        </p:spPr>
        <p:txBody>
          <a:bodyPr wrap="none" rtlCol="0">
            <a:spAutoFit/>
          </a:bodyPr>
          <a:lstStyle/>
          <a:p>
            <a:r>
              <a:rPr lang="en-US" dirty="0"/>
              <a:t>Connect</a:t>
            </a:r>
          </a:p>
        </p:txBody>
      </p:sp>
      <p:sp>
        <p:nvSpPr>
          <p:cNvPr id="59" name="TextBox 58">
            <a:extLst>
              <a:ext uri="{FF2B5EF4-FFF2-40B4-BE49-F238E27FC236}">
                <a16:creationId xmlns:a16="http://schemas.microsoft.com/office/drawing/2014/main" id="{72F70F78-DA7C-EF9B-D58E-C9F2C1862B55}"/>
              </a:ext>
            </a:extLst>
          </p:cNvPr>
          <p:cNvSpPr txBox="1"/>
          <p:nvPr/>
        </p:nvSpPr>
        <p:spPr>
          <a:xfrm>
            <a:off x="310699" y="1985408"/>
            <a:ext cx="5108968" cy="4247317"/>
          </a:xfrm>
          <a:prstGeom prst="rect">
            <a:avLst/>
          </a:prstGeom>
          <a:noFill/>
        </p:spPr>
        <p:txBody>
          <a:bodyPr wrap="square" rtlCol="0">
            <a:spAutoFit/>
          </a:bodyPr>
          <a:lstStyle/>
          <a:p>
            <a:pPr marL="285750" indent="-285750">
              <a:buFont typeface="Arial" panose="020B0604020202020204" pitchFamily="34" charset="0"/>
              <a:buChar char="•"/>
            </a:pPr>
            <a:r>
              <a:rPr lang="en-US" dirty="0"/>
              <a:t>Initialize two trees, one rooted at the start node and the other rooted at the goal node.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Iteratively grow both trees towards random nodes in the space.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Connect the trees if a new node added to one tree is within a certain distance threshold of a node of the other tree.</a:t>
            </a:r>
          </a:p>
          <a:p>
            <a:endParaRPr lang="en-US" dirty="0"/>
          </a:p>
          <a:p>
            <a:pPr marL="285750" indent="-285750">
              <a:buFont typeface="Arial" panose="020B0604020202020204" pitchFamily="34" charset="0"/>
              <a:buChar char="•"/>
            </a:pPr>
            <a:r>
              <a:rPr lang="en-US" dirty="0"/>
              <a:t>Once the trees meet, construct a path by backtracking from the start node to the common node, and then from the common node to the goal node.</a:t>
            </a:r>
          </a:p>
        </p:txBody>
      </p:sp>
      <p:sp>
        <p:nvSpPr>
          <p:cNvPr id="60" name="TextBox 59">
            <a:extLst>
              <a:ext uri="{FF2B5EF4-FFF2-40B4-BE49-F238E27FC236}">
                <a16:creationId xmlns:a16="http://schemas.microsoft.com/office/drawing/2014/main" id="{C19624DE-DFE2-8DF3-1E80-376BDF4F1D7E}"/>
              </a:ext>
            </a:extLst>
          </p:cNvPr>
          <p:cNvSpPr txBox="1"/>
          <p:nvPr/>
        </p:nvSpPr>
        <p:spPr>
          <a:xfrm>
            <a:off x="6802380" y="3951835"/>
            <a:ext cx="809837" cy="369332"/>
          </a:xfrm>
          <a:prstGeom prst="rect">
            <a:avLst/>
          </a:prstGeom>
          <a:noFill/>
        </p:spPr>
        <p:txBody>
          <a:bodyPr wrap="none" rtlCol="0">
            <a:spAutoFit/>
          </a:bodyPr>
          <a:lstStyle/>
          <a:p>
            <a:r>
              <a:rPr lang="en-US" dirty="0" err="1"/>
              <a:t>Xnew</a:t>
            </a:r>
            <a:endParaRPr lang="en-US" dirty="0"/>
          </a:p>
        </p:txBody>
      </p:sp>
      <p:sp>
        <p:nvSpPr>
          <p:cNvPr id="61" name="TextBox 60">
            <a:extLst>
              <a:ext uri="{FF2B5EF4-FFF2-40B4-BE49-F238E27FC236}">
                <a16:creationId xmlns:a16="http://schemas.microsoft.com/office/drawing/2014/main" id="{A560ED82-58EC-0202-BD69-C2CF35B2A270}"/>
              </a:ext>
            </a:extLst>
          </p:cNvPr>
          <p:cNvSpPr txBox="1"/>
          <p:nvPr/>
        </p:nvSpPr>
        <p:spPr>
          <a:xfrm>
            <a:off x="9098634" y="3397037"/>
            <a:ext cx="809837" cy="369332"/>
          </a:xfrm>
          <a:prstGeom prst="rect">
            <a:avLst/>
          </a:prstGeom>
          <a:noFill/>
        </p:spPr>
        <p:txBody>
          <a:bodyPr wrap="none" rtlCol="0">
            <a:spAutoFit/>
          </a:bodyPr>
          <a:lstStyle/>
          <a:p>
            <a:r>
              <a:rPr lang="en-US" dirty="0" err="1"/>
              <a:t>Xnew</a:t>
            </a:r>
            <a:endParaRPr lang="en-US" dirty="0"/>
          </a:p>
        </p:txBody>
      </p:sp>
      <p:cxnSp>
        <p:nvCxnSpPr>
          <p:cNvPr id="62" name="Straight Connector 61">
            <a:extLst>
              <a:ext uri="{FF2B5EF4-FFF2-40B4-BE49-F238E27FC236}">
                <a16:creationId xmlns:a16="http://schemas.microsoft.com/office/drawing/2014/main" id="{6EF7C553-9241-C796-B65F-172AF2341C32}"/>
              </a:ext>
            </a:extLst>
          </p:cNvPr>
          <p:cNvCxnSpPr>
            <a:cxnSpLocks/>
          </p:cNvCxnSpPr>
          <p:nvPr/>
        </p:nvCxnSpPr>
        <p:spPr>
          <a:xfrm flipV="1">
            <a:off x="7709785" y="3897977"/>
            <a:ext cx="1398510" cy="117784"/>
          </a:xfrm>
          <a:prstGeom prst="line">
            <a:avLst/>
          </a:prstGeom>
          <a:ln>
            <a:solidFill>
              <a:srgbClr val="00B050"/>
            </a:solidFill>
            <a:prstDash val="solid"/>
          </a:ln>
        </p:spPr>
        <p:style>
          <a:lnRef idx="1">
            <a:schemeClr val="accent1"/>
          </a:lnRef>
          <a:fillRef idx="0">
            <a:schemeClr val="accent1"/>
          </a:fillRef>
          <a:effectRef idx="0">
            <a:schemeClr val="accent1"/>
          </a:effectRef>
          <a:fontRef idx="minor">
            <a:schemeClr val="tx1"/>
          </a:fontRef>
        </p:style>
      </p:cxnSp>
      <p:sp>
        <p:nvSpPr>
          <p:cNvPr id="67" name="Slide Number Placeholder 66">
            <a:extLst>
              <a:ext uri="{FF2B5EF4-FFF2-40B4-BE49-F238E27FC236}">
                <a16:creationId xmlns:a16="http://schemas.microsoft.com/office/drawing/2014/main" id="{BDF92246-0159-72AE-92BE-4D7308B20527}"/>
              </a:ext>
            </a:extLst>
          </p:cNvPr>
          <p:cNvSpPr>
            <a:spLocks noGrp="1"/>
          </p:cNvSpPr>
          <p:nvPr>
            <p:ph type="sldNum" sz="quarter" idx="12"/>
          </p:nvPr>
        </p:nvSpPr>
        <p:spPr>
          <a:xfrm>
            <a:off x="11076575" y="6232725"/>
            <a:ext cx="551167" cy="365125"/>
          </a:xfrm>
        </p:spPr>
        <p:txBody>
          <a:bodyPr/>
          <a:lstStyle/>
          <a:p>
            <a:fld id="{4BA915EE-10CB-4CF1-8569-6154455DA573}" type="slidenum">
              <a:rPr lang="en-US" smtClean="0"/>
              <a:t>5</a:t>
            </a:fld>
            <a:endParaRPr lang="en-US" dirty="0"/>
          </a:p>
        </p:txBody>
      </p:sp>
    </p:spTree>
    <p:extLst>
      <p:ext uri="{BB962C8B-B14F-4D97-AF65-F5344CB8AC3E}">
        <p14:creationId xmlns:p14="http://schemas.microsoft.com/office/powerpoint/2010/main" val="2336607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3"/>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nodeType="afterEffect">
                                  <p:stCondLst>
                                    <p:cond delay="0"/>
                                  </p:stCondLst>
                                  <p:childTnLst>
                                    <p:set>
                                      <p:cBhvr>
                                        <p:cTn id="19" dur="1" fill="hold">
                                          <p:stCondLst>
                                            <p:cond delay="0"/>
                                          </p:stCondLst>
                                        </p:cTn>
                                        <p:tgtEl>
                                          <p:spTgt spid="44"/>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nodeType="afterEffect">
                                  <p:stCondLst>
                                    <p:cond delay="0"/>
                                  </p:stCondLst>
                                  <p:childTnLst>
                                    <p:set>
                                      <p:cBhvr>
                                        <p:cTn id="22" dur="1" fill="hold">
                                          <p:stCondLst>
                                            <p:cond delay="0"/>
                                          </p:stCondLst>
                                        </p:cTn>
                                        <p:tgtEl>
                                          <p:spTgt spid="62"/>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nodeType="afterEffect">
                                  <p:stCondLst>
                                    <p:cond delay="0"/>
                                  </p:stCondLst>
                                  <p:childTnLst>
                                    <p:set>
                                      <p:cBhvr>
                                        <p:cTn id="25" dur="1" fill="hold">
                                          <p:stCondLst>
                                            <p:cond delay="0"/>
                                          </p:stCondLst>
                                        </p:cTn>
                                        <p:tgtEl>
                                          <p:spTgt spid="47"/>
                                        </p:tgtEl>
                                        <p:attrNameLst>
                                          <p:attrName>style.visibility</p:attrName>
                                        </p:attrNameLst>
                                      </p:cBhvr>
                                      <p:to>
                                        <p:strVal val="visible"/>
                                      </p:to>
                                    </p:set>
                                  </p:childTnLst>
                                </p:cTn>
                              </p:par>
                            </p:childTnLst>
                          </p:cTn>
                        </p:par>
                        <p:par>
                          <p:cTn id="26" fill="hold">
                            <p:stCondLst>
                              <p:cond delay="0"/>
                            </p:stCondLst>
                            <p:childTnLst>
                              <p:par>
                                <p:cTn id="27" presetID="1" presetClass="entr" presetSubtype="0" fill="hold" nodeType="afterEffect">
                                  <p:stCondLst>
                                    <p:cond delay="0"/>
                                  </p:stCondLst>
                                  <p:childTnLst>
                                    <p:set>
                                      <p:cBhvr>
                                        <p:cTn id="28" dur="1" fill="hold">
                                          <p:stCondLst>
                                            <p:cond delay="0"/>
                                          </p:stCondLst>
                                        </p:cTn>
                                        <p:tgtEl>
                                          <p:spTgt spid="48"/>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nodeType="afterEffect">
                                  <p:stCondLst>
                                    <p:cond delay="0"/>
                                  </p:stCondLst>
                                  <p:childTnLst>
                                    <p:set>
                                      <p:cBhvr>
                                        <p:cTn id="31"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60" grpId="0"/>
      <p:bldP spid="6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3D70D-14AB-CD9C-D1E0-E07C0C16B4E5}"/>
              </a:ext>
            </a:extLst>
          </p:cNvPr>
          <p:cNvSpPr>
            <a:spLocks noGrp="1"/>
          </p:cNvSpPr>
          <p:nvPr>
            <p:ph type="title"/>
          </p:nvPr>
        </p:nvSpPr>
        <p:spPr>
          <a:xfrm>
            <a:off x="323266" y="144379"/>
            <a:ext cx="3823619" cy="890337"/>
          </a:xfrm>
        </p:spPr>
        <p:txBody>
          <a:bodyPr/>
          <a:lstStyle/>
          <a:p>
            <a:r>
              <a:rPr lang="en-US" dirty="0" err="1"/>
              <a:t>bI</a:t>
            </a:r>
            <a:r>
              <a:rPr lang="en-US" dirty="0"/>
              <a:t>-RRT animation</a:t>
            </a:r>
          </a:p>
        </p:txBody>
      </p:sp>
      <p:pic>
        <p:nvPicPr>
          <p:cNvPr id="4" name="BIRRT-3">
            <a:hlinkClick r:id="" action="ppaction://media"/>
            <a:extLst>
              <a:ext uri="{FF2B5EF4-FFF2-40B4-BE49-F238E27FC236}">
                <a16:creationId xmlns:a16="http://schemas.microsoft.com/office/drawing/2014/main" id="{4EA0B932-FBAB-ABAD-E62C-D6EB69A0003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42091" y="1548061"/>
            <a:ext cx="8271384" cy="4652211"/>
          </a:xfrm>
        </p:spPr>
      </p:pic>
      <p:sp>
        <p:nvSpPr>
          <p:cNvPr id="5" name="TextBox 4">
            <a:extLst>
              <a:ext uri="{FF2B5EF4-FFF2-40B4-BE49-F238E27FC236}">
                <a16:creationId xmlns:a16="http://schemas.microsoft.com/office/drawing/2014/main" id="{878B13AB-234E-C552-75C3-86E3E5FABACF}"/>
              </a:ext>
            </a:extLst>
          </p:cNvPr>
          <p:cNvSpPr txBox="1"/>
          <p:nvPr/>
        </p:nvSpPr>
        <p:spPr>
          <a:xfrm>
            <a:off x="5277852" y="1034716"/>
            <a:ext cx="1882247" cy="369332"/>
          </a:xfrm>
          <a:prstGeom prst="rect">
            <a:avLst/>
          </a:prstGeom>
          <a:noFill/>
        </p:spPr>
        <p:txBody>
          <a:bodyPr wrap="none" rtlCol="0">
            <a:spAutoFit/>
          </a:bodyPr>
          <a:lstStyle/>
          <a:p>
            <a:r>
              <a:rPr lang="en-US" dirty="0"/>
              <a:t>ITERATION - 100</a:t>
            </a:r>
          </a:p>
        </p:txBody>
      </p:sp>
      <p:sp>
        <p:nvSpPr>
          <p:cNvPr id="6" name="Slide Number Placeholder 5">
            <a:extLst>
              <a:ext uri="{FF2B5EF4-FFF2-40B4-BE49-F238E27FC236}">
                <a16:creationId xmlns:a16="http://schemas.microsoft.com/office/drawing/2014/main" id="{5E9F478D-CFE3-011A-59A7-E1822D398453}"/>
              </a:ext>
            </a:extLst>
          </p:cNvPr>
          <p:cNvSpPr>
            <a:spLocks noGrp="1"/>
          </p:cNvSpPr>
          <p:nvPr>
            <p:ph type="sldNum" sz="quarter" idx="12"/>
          </p:nvPr>
        </p:nvSpPr>
        <p:spPr>
          <a:xfrm>
            <a:off x="10850896" y="6107864"/>
            <a:ext cx="551167" cy="365125"/>
          </a:xfrm>
        </p:spPr>
        <p:txBody>
          <a:bodyPr/>
          <a:lstStyle/>
          <a:p>
            <a:fld id="{4BA915EE-10CB-4CF1-8569-6154455DA573}" type="slidenum">
              <a:rPr lang="en-US" smtClean="0"/>
              <a:t>6</a:t>
            </a:fld>
            <a:endParaRPr lang="en-US"/>
          </a:p>
        </p:txBody>
      </p:sp>
    </p:spTree>
    <p:extLst>
      <p:ext uri="{BB962C8B-B14F-4D97-AF65-F5344CB8AC3E}">
        <p14:creationId xmlns:p14="http://schemas.microsoft.com/office/powerpoint/2010/main" val="3559639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DC196-3DD3-7DCD-8FB5-7745D2EFD8A7}"/>
              </a:ext>
            </a:extLst>
          </p:cNvPr>
          <p:cNvSpPr>
            <a:spLocks noGrp="1"/>
          </p:cNvSpPr>
          <p:nvPr>
            <p:ph type="title"/>
          </p:nvPr>
        </p:nvSpPr>
        <p:spPr>
          <a:xfrm>
            <a:off x="443582" y="481264"/>
            <a:ext cx="3398503" cy="673768"/>
          </a:xfrm>
        </p:spPr>
        <p:txBody>
          <a:bodyPr/>
          <a:lstStyle/>
          <a:p>
            <a:r>
              <a:rPr lang="en-US" dirty="0" err="1"/>
              <a:t>Rrt</a:t>
            </a:r>
            <a:r>
              <a:rPr lang="en-US" dirty="0"/>
              <a:t> ANIMATION</a:t>
            </a:r>
          </a:p>
        </p:txBody>
      </p:sp>
      <p:pic>
        <p:nvPicPr>
          <p:cNvPr id="4" name="RRT-2">
            <a:hlinkClick r:id="" action="ppaction://media"/>
            <a:extLst>
              <a:ext uri="{FF2B5EF4-FFF2-40B4-BE49-F238E27FC236}">
                <a16:creationId xmlns:a16="http://schemas.microsoft.com/office/drawing/2014/main" id="{BFEE80FD-F081-6EB2-8810-9D18E191006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96189" y="2069795"/>
            <a:ext cx="9449619" cy="3986463"/>
          </a:xfrm>
        </p:spPr>
      </p:pic>
      <p:sp>
        <p:nvSpPr>
          <p:cNvPr id="5" name="TextBox 4">
            <a:extLst>
              <a:ext uri="{FF2B5EF4-FFF2-40B4-BE49-F238E27FC236}">
                <a16:creationId xmlns:a16="http://schemas.microsoft.com/office/drawing/2014/main" id="{E75974AC-90BF-3256-AD4C-85860777FE99}"/>
              </a:ext>
            </a:extLst>
          </p:cNvPr>
          <p:cNvSpPr txBox="1"/>
          <p:nvPr/>
        </p:nvSpPr>
        <p:spPr>
          <a:xfrm>
            <a:off x="2438399" y="1540042"/>
            <a:ext cx="1882247" cy="369332"/>
          </a:xfrm>
          <a:prstGeom prst="rect">
            <a:avLst/>
          </a:prstGeom>
          <a:noFill/>
        </p:spPr>
        <p:txBody>
          <a:bodyPr wrap="none" rtlCol="0">
            <a:spAutoFit/>
          </a:bodyPr>
          <a:lstStyle/>
          <a:p>
            <a:r>
              <a:rPr lang="en-US" dirty="0"/>
              <a:t>ITERATION - 100</a:t>
            </a:r>
          </a:p>
        </p:txBody>
      </p:sp>
      <p:sp>
        <p:nvSpPr>
          <p:cNvPr id="6" name="TextBox 5">
            <a:extLst>
              <a:ext uri="{FF2B5EF4-FFF2-40B4-BE49-F238E27FC236}">
                <a16:creationId xmlns:a16="http://schemas.microsoft.com/office/drawing/2014/main" id="{0F6B5EF1-169C-2D9F-08B4-13AB3ECD88C3}"/>
              </a:ext>
            </a:extLst>
          </p:cNvPr>
          <p:cNvSpPr txBox="1"/>
          <p:nvPr/>
        </p:nvSpPr>
        <p:spPr>
          <a:xfrm>
            <a:off x="8045115" y="1540042"/>
            <a:ext cx="1882247" cy="369332"/>
          </a:xfrm>
          <a:prstGeom prst="rect">
            <a:avLst/>
          </a:prstGeom>
          <a:noFill/>
        </p:spPr>
        <p:txBody>
          <a:bodyPr wrap="none" rtlCol="0">
            <a:spAutoFit/>
          </a:bodyPr>
          <a:lstStyle/>
          <a:p>
            <a:r>
              <a:rPr lang="en-US" dirty="0"/>
              <a:t>ITERATION - 300</a:t>
            </a:r>
          </a:p>
        </p:txBody>
      </p:sp>
      <p:sp>
        <p:nvSpPr>
          <p:cNvPr id="7" name="Slide Number Placeholder 6">
            <a:extLst>
              <a:ext uri="{FF2B5EF4-FFF2-40B4-BE49-F238E27FC236}">
                <a16:creationId xmlns:a16="http://schemas.microsoft.com/office/drawing/2014/main" id="{E8559DF6-133F-BF87-CC4C-FBF5FCAEBD00}"/>
              </a:ext>
            </a:extLst>
          </p:cNvPr>
          <p:cNvSpPr>
            <a:spLocks noGrp="1"/>
          </p:cNvSpPr>
          <p:nvPr>
            <p:ph type="sldNum" sz="quarter" idx="12"/>
          </p:nvPr>
        </p:nvSpPr>
        <p:spPr>
          <a:xfrm>
            <a:off x="11388307" y="6396623"/>
            <a:ext cx="551167" cy="365125"/>
          </a:xfrm>
        </p:spPr>
        <p:txBody>
          <a:bodyPr/>
          <a:lstStyle/>
          <a:p>
            <a:fld id="{4BA915EE-10CB-4CF1-8569-6154455DA573}" type="slidenum">
              <a:rPr lang="en-US" smtClean="0"/>
              <a:t>7</a:t>
            </a:fld>
            <a:endParaRPr lang="en-US" dirty="0"/>
          </a:p>
        </p:txBody>
      </p:sp>
    </p:spTree>
    <p:extLst>
      <p:ext uri="{BB962C8B-B14F-4D97-AF65-F5344CB8AC3E}">
        <p14:creationId xmlns:p14="http://schemas.microsoft.com/office/powerpoint/2010/main" val="2100902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Straight Arrow Connector 18">
            <a:extLst>
              <a:ext uri="{FF2B5EF4-FFF2-40B4-BE49-F238E27FC236}">
                <a16:creationId xmlns:a16="http://schemas.microsoft.com/office/drawing/2014/main" id="{62272700-1925-297B-A0BF-72232BF120B7}"/>
              </a:ext>
            </a:extLst>
          </p:cNvPr>
          <p:cNvCxnSpPr>
            <a:cxnSpLocks/>
          </p:cNvCxnSpPr>
          <p:nvPr/>
        </p:nvCxnSpPr>
        <p:spPr>
          <a:xfrm>
            <a:off x="7453313" y="3525185"/>
            <a:ext cx="433346" cy="68381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14BF0A7-1D04-15FA-01CD-7B8D133EA21D}"/>
              </a:ext>
            </a:extLst>
          </p:cNvPr>
          <p:cNvSpPr>
            <a:spLocks noGrp="1"/>
          </p:cNvSpPr>
          <p:nvPr>
            <p:ph type="title"/>
          </p:nvPr>
        </p:nvSpPr>
        <p:spPr>
          <a:xfrm>
            <a:off x="94417" y="0"/>
            <a:ext cx="4599428" cy="1012466"/>
          </a:xfrm>
        </p:spPr>
        <p:txBody>
          <a:bodyPr>
            <a:normAutofit/>
          </a:bodyPr>
          <a:lstStyle/>
          <a:p>
            <a:r>
              <a:rPr lang="en-US" dirty="0"/>
              <a:t>Follow the carrot</a:t>
            </a:r>
          </a:p>
        </p:txBody>
      </p:sp>
      <p:sp>
        <p:nvSpPr>
          <p:cNvPr id="4" name="TextBox 3">
            <a:extLst>
              <a:ext uri="{FF2B5EF4-FFF2-40B4-BE49-F238E27FC236}">
                <a16:creationId xmlns:a16="http://schemas.microsoft.com/office/drawing/2014/main" id="{EB9EB390-47F0-591E-43F3-AF581717A8D4}"/>
              </a:ext>
            </a:extLst>
          </p:cNvPr>
          <p:cNvSpPr txBox="1"/>
          <p:nvPr/>
        </p:nvSpPr>
        <p:spPr>
          <a:xfrm>
            <a:off x="140157" y="982195"/>
            <a:ext cx="5001370" cy="6463308"/>
          </a:xfrm>
          <a:prstGeom prst="rect">
            <a:avLst/>
          </a:prstGeom>
          <a:noFill/>
        </p:spPr>
        <p:txBody>
          <a:bodyPr wrap="square" rtlCol="0">
            <a:spAutoFit/>
          </a:bodyPr>
          <a:lstStyle/>
          <a:p>
            <a:r>
              <a:rPr lang="en-US" dirty="0"/>
              <a:t>Get a closest position (P) on the path relative to robot's front reference point (X).</a:t>
            </a:r>
          </a:p>
          <a:p>
            <a:endParaRPr lang="en-US" dirty="0"/>
          </a:p>
          <a:p>
            <a:r>
              <a:rPr lang="en-US" dirty="0"/>
              <a:t>Compute the point P coordinates relative to the robot's reference frame.</a:t>
            </a:r>
          </a:p>
          <a:p>
            <a:endParaRPr lang="en-US" dirty="0"/>
          </a:p>
          <a:p>
            <a:r>
              <a:rPr lang="en-US" dirty="0"/>
              <a:t>Distance error (L) and orientation error (</a:t>
            </a:r>
            <a:r>
              <a:rPr lang="el-GR" dirty="0"/>
              <a:t>β</a:t>
            </a:r>
            <a:r>
              <a:rPr lang="en-US" dirty="0"/>
              <a:t>)</a:t>
            </a:r>
          </a:p>
          <a:p>
            <a:endParaRPr lang="en-US" dirty="0"/>
          </a:p>
          <a:p>
            <a:r>
              <a:rPr lang="en-US" dirty="0"/>
              <a:t>The robot will start moving using the following equations:</a:t>
            </a:r>
          </a:p>
          <a:p>
            <a:endParaRPr lang="en-US" dirty="0"/>
          </a:p>
          <a:p>
            <a:r>
              <a:rPr lang="fr-FR" dirty="0" err="1"/>
              <a:t>Vright</a:t>
            </a:r>
            <a:r>
              <a:rPr lang="fr-FR" dirty="0"/>
              <a:t>= (1.0+kp*</a:t>
            </a:r>
            <a:r>
              <a:rPr lang="el-GR" dirty="0"/>
              <a:t> β</a:t>
            </a:r>
            <a:r>
              <a:rPr lang="fr-FR" dirty="0"/>
              <a:t>)</a:t>
            </a:r>
          </a:p>
          <a:p>
            <a:r>
              <a:rPr lang="fr-FR" dirty="0" err="1"/>
              <a:t>Vleft</a:t>
            </a:r>
            <a:r>
              <a:rPr lang="fr-FR" dirty="0"/>
              <a:t>= (1.0-kp*</a:t>
            </a:r>
            <a:r>
              <a:rPr lang="el-GR" dirty="0"/>
              <a:t> β</a:t>
            </a:r>
            <a:r>
              <a:rPr lang="fr-FR" dirty="0"/>
              <a:t>)</a:t>
            </a:r>
          </a:p>
          <a:p>
            <a:endParaRPr lang="en-US" dirty="0"/>
          </a:p>
          <a:p>
            <a:r>
              <a:rPr lang="en-US" dirty="0"/>
              <a:t>When the Distance error (L) is equal to the certain distance threshold or close to point P, the algorithm will create another point on the path.</a:t>
            </a:r>
          </a:p>
          <a:p>
            <a:endParaRPr lang="en-US" dirty="0"/>
          </a:p>
          <a:p>
            <a:r>
              <a:rPr lang="en-US" dirty="0"/>
              <a:t>This process will continue until the robot reaches the goal node.</a:t>
            </a:r>
          </a:p>
          <a:p>
            <a:endParaRPr lang="en-US" dirty="0"/>
          </a:p>
          <a:p>
            <a:endParaRPr lang="en-US" dirty="0"/>
          </a:p>
        </p:txBody>
      </p:sp>
      <p:sp>
        <p:nvSpPr>
          <p:cNvPr id="11" name="Rectangle 10">
            <a:extLst>
              <a:ext uri="{FF2B5EF4-FFF2-40B4-BE49-F238E27FC236}">
                <a16:creationId xmlns:a16="http://schemas.microsoft.com/office/drawing/2014/main" id="{0553776D-0C6F-AE03-BE6C-1AC7F58C4304}"/>
              </a:ext>
            </a:extLst>
          </p:cNvPr>
          <p:cNvSpPr/>
          <p:nvPr/>
        </p:nvSpPr>
        <p:spPr>
          <a:xfrm>
            <a:off x="5922688" y="3461575"/>
            <a:ext cx="6194066" cy="1510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blue and orange logo&#10;&#10;Description automatically generated">
            <a:extLst>
              <a:ext uri="{FF2B5EF4-FFF2-40B4-BE49-F238E27FC236}">
                <a16:creationId xmlns:a16="http://schemas.microsoft.com/office/drawing/2014/main" id="{61A56F3A-F508-2F23-EAED-757A45A63807}"/>
              </a:ext>
            </a:extLst>
          </p:cNvPr>
          <p:cNvPicPr>
            <a:picLocks noChangeAspect="1"/>
          </p:cNvPicPr>
          <p:nvPr/>
        </p:nvPicPr>
        <p:blipFill rotWithShape="1">
          <a:blip r:embed="rId2">
            <a:extLst>
              <a:ext uri="{28A0092B-C50C-407E-A947-70E740481C1C}">
                <a14:useLocalDpi xmlns:a14="http://schemas.microsoft.com/office/drawing/2010/main" val="0"/>
              </a:ext>
            </a:extLst>
          </a:blip>
          <a:srcRect l="16885" t="14610" r="51520" b="34416"/>
          <a:stretch/>
        </p:blipFill>
        <p:spPr>
          <a:xfrm>
            <a:off x="5314815" y="2865227"/>
            <a:ext cx="1480714" cy="1343770"/>
          </a:xfrm>
          <a:prstGeom prst="rect">
            <a:avLst/>
          </a:prstGeom>
        </p:spPr>
      </p:pic>
      <p:sp>
        <p:nvSpPr>
          <p:cNvPr id="12" name="Oval 11">
            <a:extLst>
              <a:ext uri="{FF2B5EF4-FFF2-40B4-BE49-F238E27FC236}">
                <a16:creationId xmlns:a16="http://schemas.microsoft.com/office/drawing/2014/main" id="{BF30C65A-3B75-8C44-4E3C-95339BAA23DB}"/>
              </a:ext>
            </a:extLst>
          </p:cNvPr>
          <p:cNvSpPr/>
          <p:nvPr/>
        </p:nvSpPr>
        <p:spPr>
          <a:xfrm>
            <a:off x="7377776" y="3461575"/>
            <a:ext cx="151075" cy="15107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5DBA4CE-6CDA-EEDB-B00D-D5DD1F8AA224}"/>
              </a:ext>
            </a:extLst>
          </p:cNvPr>
          <p:cNvSpPr/>
          <p:nvPr/>
        </p:nvSpPr>
        <p:spPr>
          <a:xfrm>
            <a:off x="6464701" y="3461575"/>
            <a:ext cx="151075" cy="151075"/>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3437DAF6-B4EC-068D-B31C-63A7B371F82B}"/>
              </a:ext>
            </a:extLst>
          </p:cNvPr>
          <p:cNvCxnSpPr/>
          <p:nvPr/>
        </p:nvCxnSpPr>
        <p:spPr>
          <a:xfrm>
            <a:off x="5922688" y="3537112"/>
            <a:ext cx="133581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9FA5EBB-FFF1-9F80-D5DA-9B2A08280088}"/>
              </a:ext>
            </a:extLst>
          </p:cNvPr>
          <p:cNvCxnSpPr>
            <a:stCxn id="13" idx="0"/>
          </p:cNvCxnSpPr>
          <p:nvPr/>
        </p:nvCxnSpPr>
        <p:spPr>
          <a:xfrm flipV="1">
            <a:off x="6540239" y="2984497"/>
            <a:ext cx="416118" cy="47707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BEB125DC-1133-D65D-8AE2-C0D13325E030}"/>
              </a:ext>
            </a:extLst>
          </p:cNvPr>
          <p:cNvSpPr txBox="1"/>
          <p:nvPr/>
        </p:nvSpPr>
        <p:spPr>
          <a:xfrm>
            <a:off x="6972396" y="2770014"/>
            <a:ext cx="325730" cy="369332"/>
          </a:xfrm>
          <a:prstGeom prst="rect">
            <a:avLst/>
          </a:prstGeom>
          <a:noFill/>
        </p:spPr>
        <p:txBody>
          <a:bodyPr wrap="none" rtlCol="0">
            <a:spAutoFit/>
          </a:bodyPr>
          <a:lstStyle/>
          <a:p>
            <a:r>
              <a:rPr lang="en-US" dirty="0"/>
              <a:t>X</a:t>
            </a:r>
          </a:p>
        </p:txBody>
      </p:sp>
      <p:sp>
        <p:nvSpPr>
          <p:cNvPr id="21" name="TextBox 20">
            <a:extLst>
              <a:ext uri="{FF2B5EF4-FFF2-40B4-BE49-F238E27FC236}">
                <a16:creationId xmlns:a16="http://schemas.microsoft.com/office/drawing/2014/main" id="{56697EB9-220C-82B3-9F01-C78324A6A2D5}"/>
              </a:ext>
            </a:extLst>
          </p:cNvPr>
          <p:cNvSpPr txBox="1"/>
          <p:nvPr/>
        </p:nvSpPr>
        <p:spPr>
          <a:xfrm>
            <a:off x="7801735" y="4208997"/>
            <a:ext cx="320922" cy="369332"/>
          </a:xfrm>
          <a:prstGeom prst="rect">
            <a:avLst/>
          </a:prstGeom>
          <a:noFill/>
        </p:spPr>
        <p:txBody>
          <a:bodyPr wrap="none" rtlCol="0">
            <a:spAutoFit/>
          </a:bodyPr>
          <a:lstStyle/>
          <a:p>
            <a:r>
              <a:rPr lang="en-US" dirty="0"/>
              <a:t>P</a:t>
            </a:r>
          </a:p>
        </p:txBody>
      </p:sp>
      <p:cxnSp>
        <p:nvCxnSpPr>
          <p:cNvPr id="23" name="Straight Connector 22">
            <a:extLst>
              <a:ext uri="{FF2B5EF4-FFF2-40B4-BE49-F238E27FC236}">
                <a16:creationId xmlns:a16="http://schemas.microsoft.com/office/drawing/2014/main" id="{B87E3999-B921-EB2C-E889-29B5A682A2A8}"/>
              </a:ext>
            </a:extLst>
          </p:cNvPr>
          <p:cNvCxnSpPr/>
          <p:nvPr/>
        </p:nvCxnSpPr>
        <p:spPr>
          <a:xfrm>
            <a:off x="5922688" y="3525185"/>
            <a:ext cx="0" cy="818985"/>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2A03531-5DDB-A130-B319-2993CBF69D8A}"/>
              </a:ext>
            </a:extLst>
          </p:cNvPr>
          <p:cNvCxnSpPr>
            <a:cxnSpLocks/>
            <a:stCxn id="12" idx="4"/>
          </p:cNvCxnSpPr>
          <p:nvPr/>
        </p:nvCxnSpPr>
        <p:spPr>
          <a:xfrm flipH="1">
            <a:off x="7453313" y="3612650"/>
            <a:ext cx="1" cy="73152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2C6F1C9-EA02-9CCD-8B01-9ABCA92A906E}"/>
              </a:ext>
            </a:extLst>
          </p:cNvPr>
          <p:cNvCxnSpPr/>
          <p:nvPr/>
        </p:nvCxnSpPr>
        <p:spPr>
          <a:xfrm>
            <a:off x="5922688" y="4344170"/>
            <a:ext cx="1530625"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22A817AD-B6E7-2642-46BF-345872A1A4B8}"/>
              </a:ext>
            </a:extLst>
          </p:cNvPr>
          <p:cNvSpPr txBox="1"/>
          <p:nvPr/>
        </p:nvSpPr>
        <p:spPr>
          <a:xfrm>
            <a:off x="6570144" y="4405993"/>
            <a:ext cx="292068" cy="369332"/>
          </a:xfrm>
          <a:prstGeom prst="rect">
            <a:avLst/>
          </a:prstGeom>
          <a:noFill/>
        </p:spPr>
        <p:txBody>
          <a:bodyPr wrap="none" rtlCol="0">
            <a:spAutoFit/>
          </a:bodyPr>
          <a:lstStyle/>
          <a:p>
            <a:r>
              <a:rPr lang="en-US" dirty="0"/>
              <a:t>L</a:t>
            </a:r>
          </a:p>
        </p:txBody>
      </p:sp>
      <p:pic>
        <p:nvPicPr>
          <p:cNvPr id="32" name="Picture 31" descr="A blue and orange logo&#10;&#10;Description automatically generated">
            <a:extLst>
              <a:ext uri="{FF2B5EF4-FFF2-40B4-BE49-F238E27FC236}">
                <a16:creationId xmlns:a16="http://schemas.microsoft.com/office/drawing/2014/main" id="{386C054B-0937-0A26-A4F8-048E137481DF}"/>
              </a:ext>
            </a:extLst>
          </p:cNvPr>
          <p:cNvPicPr>
            <a:picLocks noChangeAspect="1"/>
          </p:cNvPicPr>
          <p:nvPr/>
        </p:nvPicPr>
        <p:blipFill rotWithShape="1">
          <a:blip r:embed="rId2">
            <a:extLst>
              <a:ext uri="{28A0092B-C50C-407E-A947-70E740481C1C}">
                <a14:useLocalDpi xmlns:a14="http://schemas.microsoft.com/office/drawing/2010/main" val="0"/>
              </a:ext>
            </a:extLst>
          </a:blip>
          <a:srcRect l="16885" t="14610" r="51520" b="34416"/>
          <a:stretch/>
        </p:blipFill>
        <p:spPr>
          <a:xfrm>
            <a:off x="5944825" y="2865227"/>
            <a:ext cx="1480714" cy="1343770"/>
          </a:xfrm>
          <a:prstGeom prst="rect">
            <a:avLst/>
          </a:prstGeom>
        </p:spPr>
      </p:pic>
      <p:cxnSp>
        <p:nvCxnSpPr>
          <p:cNvPr id="33" name="Straight Arrow Connector 32">
            <a:extLst>
              <a:ext uri="{FF2B5EF4-FFF2-40B4-BE49-F238E27FC236}">
                <a16:creationId xmlns:a16="http://schemas.microsoft.com/office/drawing/2014/main" id="{32D0CC82-3A05-2461-4181-37C4C6F9320F}"/>
              </a:ext>
            </a:extLst>
          </p:cNvPr>
          <p:cNvCxnSpPr/>
          <p:nvPr/>
        </p:nvCxnSpPr>
        <p:spPr>
          <a:xfrm>
            <a:off x="6552698" y="3537112"/>
            <a:ext cx="133581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4EC62675-69E3-6FCE-0F3E-BAA78A7A56B9}"/>
              </a:ext>
            </a:extLst>
          </p:cNvPr>
          <p:cNvSpPr/>
          <p:nvPr/>
        </p:nvSpPr>
        <p:spPr>
          <a:xfrm>
            <a:off x="7919366" y="3461575"/>
            <a:ext cx="151075" cy="15107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992E9C67-6FB0-EF84-9C66-F86C2A780660}"/>
              </a:ext>
            </a:extLst>
          </p:cNvPr>
          <p:cNvSpPr/>
          <p:nvPr/>
        </p:nvSpPr>
        <p:spPr>
          <a:xfrm>
            <a:off x="5599312" y="5416581"/>
            <a:ext cx="2043404" cy="1510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E5205D68-73A3-D744-077E-04FFD17A7401}"/>
              </a:ext>
            </a:extLst>
          </p:cNvPr>
          <p:cNvSpPr/>
          <p:nvPr/>
        </p:nvSpPr>
        <p:spPr>
          <a:xfrm rot="932951">
            <a:off x="7503589" y="6023773"/>
            <a:ext cx="4552080" cy="1603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Picture 41" descr="A blue and orange logo&#10;&#10;Description automatically generated">
            <a:extLst>
              <a:ext uri="{FF2B5EF4-FFF2-40B4-BE49-F238E27FC236}">
                <a16:creationId xmlns:a16="http://schemas.microsoft.com/office/drawing/2014/main" id="{E56EAD6E-7259-51D2-6F24-29B83FC23D2B}"/>
              </a:ext>
            </a:extLst>
          </p:cNvPr>
          <p:cNvPicPr>
            <a:picLocks noChangeAspect="1"/>
          </p:cNvPicPr>
          <p:nvPr/>
        </p:nvPicPr>
        <p:blipFill rotWithShape="1">
          <a:blip r:embed="rId2">
            <a:extLst>
              <a:ext uri="{28A0092B-C50C-407E-A947-70E740481C1C}">
                <a14:useLocalDpi xmlns:a14="http://schemas.microsoft.com/office/drawing/2010/main" val="0"/>
              </a:ext>
            </a:extLst>
          </a:blip>
          <a:srcRect l="16885" t="14610" r="51520" b="34416"/>
          <a:stretch/>
        </p:blipFill>
        <p:spPr>
          <a:xfrm>
            <a:off x="6256853" y="4820233"/>
            <a:ext cx="1480714" cy="1343770"/>
          </a:xfrm>
          <a:prstGeom prst="rect">
            <a:avLst/>
          </a:prstGeom>
        </p:spPr>
      </p:pic>
      <p:cxnSp>
        <p:nvCxnSpPr>
          <p:cNvPr id="43" name="Straight Arrow Connector 42">
            <a:extLst>
              <a:ext uri="{FF2B5EF4-FFF2-40B4-BE49-F238E27FC236}">
                <a16:creationId xmlns:a16="http://schemas.microsoft.com/office/drawing/2014/main" id="{04BFB310-4709-5921-0E3E-BC6D4701C9AA}"/>
              </a:ext>
            </a:extLst>
          </p:cNvPr>
          <p:cNvCxnSpPr>
            <a:cxnSpLocks/>
            <a:endCxn id="44" idx="2"/>
          </p:cNvCxnSpPr>
          <p:nvPr/>
        </p:nvCxnSpPr>
        <p:spPr>
          <a:xfrm>
            <a:off x="6997210" y="5492118"/>
            <a:ext cx="1477022" cy="29379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0A3F6D68-8472-2507-6426-AA3FC098F54E}"/>
              </a:ext>
            </a:extLst>
          </p:cNvPr>
          <p:cNvSpPr/>
          <p:nvPr/>
        </p:nvSpPr>
        <p:spPr>
          <a:xfrm>
            <a:off x="8474232" y="5710375"/>
            <a:ext cx="151075" cy="151075"/>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a:extLst>
              <a:ext uri="{FF2B5EF4-FFF2-40B4-BE49-F238E27FC236}">
                <a16:creationId xmlns:a16="http://schemas.microsoft.com/office/drawing/2014/main" id="{CA5A810A-D4EB-9208-B71A-679C463BB34D}"/>
              </a:ext>
            </a:extLst>
          </p:cNvPr>
          <p:cNvCxnSpPr/>
          <p:nvPr/>
        </p:nvCxnSpPr>
        <p:spPr>
          <a:xfrm>
            <a:off x="7020452" y="5492118"/>
            <a:ext cx="1335819" cy="0"/>
          </a:xfrm>
          <a:prstGeom prst="straightConnector1">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pic>
        <p:nvPicPr>
          <p:cNvPr id="49" name="Picture 48" descr="A blue and orange logo&#10;&#10;Description automatically generated">
            <a:extLst>
              <a:ext uri="{FF2B5EF4-FFF2-40B4-BE49-F238E27FC236}">
                <a16:creationId xmlns:a16="http://schemas.microsoft.com/office/drawing/2014/main" id="{ADEAD15A-002F-87E0-8CC6-F93905E35169}"/>
              </a:ext>
            </a:extLst>
          </p:cNvPr>
          <p:cNvPicPr>
            <a:picLocks noChangeAspect="1"/>
          </p:cNvPicPr>
          <p:nvPr/>
        </p:nvPicPr>
        <p:blipFill rotWithShape="1">
          <a:blip r:embed="rId2">
            <a:extLst>
              <a:ext uri="{28A0092B-C50C-407E-A947-70E740481C1C}">
                <a14:useLocalDpi xmlns:a14="http://schemas.microsoft.com/office/drawing/2010/main" val="0"/>
              </a:ext>
            </a:extLst>
          </a:blip>
          <a:srcRect l="16885" t="14610" r="51520" b="34416"/>
          <a:stretch/>
        </p:blipFill>
        <p:spPr>
          <a:xfrm rot="983195">
            <a:off x="7066306" y="4856913"/>
            <a:ext cx="1480714" cy="1343770"/>
          </a:xfrm>
          <a:prstGeom prst="rect">
            <a:avLst/>
          </a:prstGeom>
        </p:spPr>
      </p:pic>
      <p:cxnSp>
        <p:nvCxnSpPr>
          <p:cNvPr id="50" name="Straight Arrow Connector 49">
            <a:extLst>
              <a:ext uri="{FF2B5EF4-FFF2-40B4-BE49-F238E27FC236}">
                <a16:creationId xmlns:a16="http://schemas.microsoft.com/office/drawing/2014/main" id="{EAF4551A-0D87-0101-18E7-EAD742850D32}"/>
              </a:ext>
            </a:extLst>
          </p:cNvPr>
          <p:cNvCxnSpPr>
            <a:cxnSpLocks/>
          </p:cNvCxnSpPr>
          <p:nvPr/>
        </p:nvCxnSpPr>
        <p:spPr>
          <a:xfrm>
            <a:off x="7774339" y="5539511"/>
            <a:ext cx="1194419" cy="378093"/>
          </a:xfrm>
          <a:prstGeom prst="straightConnector1">
            <a:avLst/>
          </a:prstGeom>
          <a:ln w="190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55" name="Picture 54" descr="A cartoon of a donkey pulling a carrot&#10;&#10;Description automatically generated">
            <a:extLst>
              <a:ext uri="{FF2B5EF4-FFF2-40B4-BE49-F238E27FC236}">
                <a16:creationId xmlns:a16="http://schemas.microsoft.com/office/drawing/2014/main" id="{F1900DD5-46BB-2520-8F06-8D6734BEF5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0007" y="251852"/>
            <a:ext cx="4599428" cy="2431066"/>
          </a:xfrm>
          <a:prstGeom prst="rect">
            <a:avLst/>
          </a:prstGeom>
        </p:spPr>
      </p:pic>
      <p:sp>
        <p:nvSpPr>
          <p:cNvPr id="56" name="TextBox 55">
            <a:extLst>
              <a:ext uri="{FF2B5EF4-FFF2-40B4-BE49-F238E27FC236}">
                <a16:creationId xmlns:a16="http://schemas.microsoft.com/office/drawing/2014/main" id="{2EC7A255-A59F-3209-E063-4E4B3108F8D1}"/>
              </a:ext>
            </a:extLst>
          </p:cNvPr>
          <p:cNvSpPr txBox="1"/>
          <p:nvPr/>
        </p:nvSpPr>
        <p:spPr>
          <a:xfrm>
            <a:off x="8271488" y="2621310"/>
            <a:ext cx="1646605" cy="369332"/>
          </a:xfrm>
          <a:prstGeom prst="rect">
            <a:avLst/>
          </a:prstGeom>
          <a:noFill/>
        </p:spPr>
        <p:txBody>
          <a:bodyPr wrap="none" rtlCol="0">
            <a:spAutoFit/>
          </a:bodyPr>
          <a:lstStyle/>
          <a:p>
            <a:r>
              <a:rPr lang="en-US" dirty="0"/>
              <a:t>[Peakd.com]</a:t>
            </a:r>
          </a:p>
        </p:txBody>
      </p:sp>
      <p:sp>
        <p:nvSpPr>
          <p:cNvPr id="57" name="Slide Number Placeholder 56">
            <a:extLst>
              <a:ext uri="{FF2B5EF4-FFF2-40B4-BE49-F238E27FC236}">
                <a16:creationId xmlns:a16="http://schemas.microsoft.com/office/drawing/2014/main" id="{0979D4CE-9D24-F165-F5AD-3517647F8F6E}"/>
              </a:ext>
            </a:extLst>
          </p:cNvPr>
          <p:cNvSpPr>
            <a:spLocks noGrp="1"/>
          </p:cNvSpPr>
          <p:nvPr>
            <p:ph type="sldNum" sz="quarter" idx="12"/>
          </p:nvPr>
        </p:nvSpPr>
        <p:spPr>
          <a:xfrm>
            <a:off x="11442698" y="6017134"/>
            <a:ext cx="551167" cy="365125"/>
          </a:xfrm>
        </p:spPr>
        <p:txBody>
          <a:bodyPr/>
          <a:lstStyle/>
          <a:p>
            <a:fld id="{4BA915EE-10CB-4CF1-8569-6154455DA573}" type="slidenum">
              <a:rPr lang="en-US" smtClean="0"/>
              <a:t>8</a:t>
            </a:fld>
            <a:endParaRPr lang="en-US"/>
          </a:p>
        </p:txBody>
      </p:sp>
    </p:spTree>
    <p:extLst>
      <p:ext uri="{BB962C8B-B14F-4D97-AF65-F5344CB8AC3E}">
        <p14:creationId xmlns:p14="http://schemas.microsoft.com/office/powerpoint/2010/main" val="1700850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15"/>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23"/>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29"/>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30"/>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25"/>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7"/>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20"/>
                                        </p:tgtEl>
                                        <p:attrNameLst>
                                          <p:attrName>style.visibility</p:attrName>
                                        </p:attrNameLst>
                                      </p:cBhvr>
                                      <p:to>
                                        <p:strVal val="hidden"/>
                                      </p:to>
                                    </p:set>
                                  </p:childTnLst>
                                </p:cTn>
                              </p:par>
                              <p:par>
                                <p:cTn id="41" presetID="1" presetClass="exit" presetSubtype="0" fill="hold" nodeType="withEffect">
                                  <p:stCondLst>
                                    <p:cond delay="0"/>
                                  </p:stCondLst>
                                  <p:childTnLst>
                                    <p:set>
                                      <p:cBhvr>
                                        <p:cTn id="42" dur="1" fill="hold">
                                          <p:stCondLst>
                                            <p:cond delay="0"/>
                                          </p:stCondLst>
                                        </p:cTn>
                                        <p:tgtEl>
                                          <p:spTgt spid="19"/>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21"/>
                                        </p:tgtEl>
                                        <p:attrNameLst>
                                          <p:attrName>style.visibility</p:attrName>
                                        </p:attrNameLst>
                                      </p:cBhvr>
                                      <p:to>
                                        <p:strVal val="hidden"/>
                                      </p:to>
                                    </p:set>
                                  </p:childTnLst>
                                </p:cTn>
                              </p:par>
                              <p:par>
                                <p:cTn id="45" presetID="1" presetClass="exit"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8"/>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2"/>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12"/>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40"/>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42"/>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43"/>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4"/>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46"/>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xit" presetSubtype="0" fill="hold" nodeType="clickEffect">
                                  <p:stCondLst>
                                    <p:cond delay="0"/>
                                  </p:stCondLst>
                                  <p:childTnLst>
                                    <p:set>
                                      <p:cBhvr>
                                        <p:cTn id="80" dur="1" fill="hold">
                                          <p:stCondLst>
                                            <p:cond delay="0"/>
                                          </p:stCondLst>
                                        </p:cTn>
                                        <p:tgtEl>
                                          <p:spTgt spid="42"/>
                                        </p:tgtEl>
                                        <p:attrNameLst>
                                          <p:attrName>style.visibility</p:attrName>
                                        </p:attrNameLst>
                                      </p:cBhvr>
                                      <p:to>
                                        <p:strVal val="hidden"/>
                                      </p:to>
                                    </p:set>
                                  </p:childTnLst>
                                </p:cTn>
                              </p:par>
                              <p:par>
                                <p:cTn id="81" presetID="1" presetClass="exit" presetSubtype="0" fill="hold" nodeType="withEffect">
                                  <p:stCondLst>
                                    <p:cond delay="0"/>
                                  </p:stCondLst>
                                  <p:childTnLst>
                                    <p:set>
                                      <p:cBhvr>
                                        <p:cTn id="82" dur="1" fill="hold">
                                          <p:stCondLst>
                                            <p:cond delay="0"/>
                                          </p:stCondLst>
                                        </p:cTn>
                                        <p:tgtEl>
                                          <p:spTgt spid="43"/>
                                        </p:tgtEl>
                                        <p:attrNameLst>
                                          <p:attrName>style.visibility</p:attrName>
                                        </p:attrNameLst>
                                      </p:cBhvr>
                                      <p:to>
                                        <p:strVal val="hidden"/>
                                      </p:to>
                                    </p:set>
                                  </p:childTnLst>
                                </p:cTn>
                              </p:par>
                              <p:par>
                                <p:cTn id="83" presetID="1" presetClass="exit" presetSubtype="0" fill="hold" nodeType="withEffect">
                                  <p:stCondLst>
                                    <p:cond delay="0"/>
                                  </p:stCondLst>
                                  <p:childTnLst>
                                    <p:set>
                                      <p:cBhvr>
                                        <p:cTn id="84" dur="1" fill="hold">
                                          <p:stCondLst>
                                            <p:cond delay="0"/>
                                          </p:stCondLst>
                                        </p:cTn>
                                        <p:tgtEl>
                                          <p:spTgt spid="46"/>
                                        </p:tgtEl>
                                        <p:attrNameLst>
                                          <p:attrName>style.visibility</p:attrName>
                                        </p:attrNameLst>
                                      </p:cBhvr>
                                      <p:to>
                                        <p:strVal val="hidden"/>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49"/>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20" grpId="0"/>
      <p:bldP spid="20" grpId="1"/>
      <p:bldP spid="21" grpId="0"/>
      <p:bldP spid="21" grpId="1"/>
      <p:bldP spid="30" grpId="0"/>
      <p:bldP spid="30" grpId="1"/>
      <p:bldP spid="34" grpId="0" animBg="1"/>
      <p:bldP spid="40" grpId="0" animBg="1"/>
      <p:bldP spid="41" grpId="0" animBg="1"/>
      <p:bldP spid="4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26FA0-CFB5-EAAA-89AB-1D7D233148AA}"/>
              </a:ext>
            </a:extLst>
          </p:cNvPr>
          <p:cNvSpPr>
            <a:spLocks noGrp="1"/>
          </p:cNvSpPr>
          <p:nvPr>
            <p:ph type="title"/>
          </p:nvPr>
        </p:nvSpPr>
        <p:spPr>
          <a:xfrm>
            <a:off x="90655" y="88232"/>
            <a:ext cx="4746040" cy="1235242"/>
          </a:xfrm>
        </p:spPr>
        <p:txBody>
          <a:bodyPr/>
          <a:lstStyle/>
          <a:p>
            <a:r>
              <a:rPr lang="en-US" dirty="0"/>
              <a:t>Simulation software</a:t>
            </a:r>
          </a:p>
        </p:txBody>
      </p:sp>
      <p:sp>
        <p:nvSpPr>
          <p:cNvPr id="4" name="TextBox 3">
            <a:extLst>
              <a:ext uri="{FF2B5EF4-FFF2-40B4-BE49-F238E27FC236}">
                <a16:creationId xmlns:a16="http://schemas.microsoft.com/office/drawing/2014/main" id="{4D04D50B-4EC4-9576-405A-C4B028FA7F96}"/>
              </a:ext>
            </a:extLst>
          </p:cNvPr>
          <p:cNvSpPr txBox="1"/>
          <p:nvPr/>
        </p:nvSpPr>
        <p:spPr>
          <a:xfrm>
            <a:off x="269386" y="1843950"/>
            <a:ext cx="5358062" cy="3170099"/>
          </a:xfrm>
          <a:prstGeom prst="rect">
            <a:avLst/>
          </a:prstGeom>
          <a:noFill/>
        </p:spPr>
        <p:txBody>
          <a:bodyPr wrap="square" rtlCol="0">
            <a:spAutoFit/>
          </a:bodyPr>
          <a:lstStyle/>
          <a:p>
            <a:r>
              <a:rPr lang="en-US" sz="2000" dirty="0" err="1"/>
              <a:t>CoppeliaSim</a:t>
            </a:r>
            <a:r>
              <a:rPr lang="en-US" sz="2000" dirty="0"/>
              <a:t> is a robotics simulator with an integrated development environment. </a:t>
            </a:r>
          </a:p>
          <a:p>
            <a:endParaRPr lang="en-US" sz="2000" dirty="0"/>
          </a:p>
          <a:p>
            <a:r>
              <a:rPr lang="en-US" sz="2000" dirty="0"/>
              <a:t>Each object/model can be individually controlled via an embedded script, a plugin, ROS / ROS2 nodes, remote API clients, or a custom solution.</a:t>
            </a:r>
          </a:p>
          <a:p>
            <a:endParaRPr lang="en-US" sz="2000" dirty="0"/>
          </a:p>
          <a:p>
            <a:r>
              <a:rPr lang="en-US" sz="2000" dirty="0"/>
              <a:t>Controllers can be written in C/C++, Python, Java, Lua, </a:t>
            </a:r>
            <a:r>
              <a:rPr lang="en-US" sz="2000" dirty="0" err="1"/>
              <a:t>Matlab</a:t>
            </a:r>
            <a:r>
              <a:rPr lang="en-US" sz="2000" dirty="0"/>
              <a:t> or Octave.</a:t>
            </a:r>
          </a:p>
        </p:txBody>
      </p:sp>
      <p:pic>
        <p:nvPicPr>
          <p:cNvPr id="6" name="Picture 5" descr="A group of robots working on a machine&#10;&#10;Description automatically generated">
            <a:extLst>
              <a:ext uri="{FF2B5EF4-FFF2-40B4-BE49-F238E27FC236}">
                <a16:creationId xmlns:a16="http://schemas.microsoft.com/office/drawing/2014/main" id="{F23E7BF2-1773-8850-A7DB-B331C00352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203159"/>
            <a:ext cx="5826614" cy="4604084"/>
          </a:xfrm>
          <a:prstGeom prst="rect">
            <a:avLst/>
          </a:prstGeom>
        </p:spPr>
      </p:pic>
      <p:pic>
        <p:nvPicPr>
          <p:cNvPr id="8" name="Picture 7" descr="A red silhouette of a person dancing&#10;&#10;Description automatically generated">
            <a:extLst>
              <a:ext uri="{FF2B5EF4-FFF2-40B4-BE49-F238E27FC236}">
                <a16:creationId xmlns:a16="http://schemas.microsoft.com/office/drawing/2014/main" id="{301F6815-A4D6-1357-EB7C-85B0667CC6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6631" y="1323474"/>
            <a:ext cx="1219200" cy="1219200"/>
          </a:xfrm>
          <a:prstGeom prst="rect">
            <a:avLst/>
          </a:prstGeom>
        </p:spPr>
      </p:pic>
      <p:sp>
        <p:nvSpPr>
          <p:cNvPr id="9" name="Slide Number Placeholder 8">
            <a:extLst>
              <a:ext uri="{FF2B5EF4-FFF2-40B4-BE49-F238E27FC236}">
                <a16:creationId xmlns:a16="http://schemas.microsoft.com/office/drawing/2014/main" id="{A230D614-33F5-50BC-6BAF-F0D344507715}"/>
              </a:ext>
            </a:extLst>
          </p:cNvPr>
          <p:cNvSpPr>
            <a:spLocks noGrp="1"/>
          </p:cNvSpPr>
          <p:nvPr>
            <p:ph type="sldNum" sz="quarter" idx="12"/>
          </p:nvPr>
        </p:nvSpPr>
        <p:spPr>
          <a:xfrm>
            <a:off x="10722560" y="6196096"/>
            <a:ext cx="551167" cy="365125"/>
          </a:xfrm>
        </p:spPr>
        <p:txBody>
          <a:bodyPr/>
          <a:lstStyle/>
          <a:p>
            <a:fld id="{4BA915EE-10CB-4CF1-8569-6154455DA573}" type="slidenum">
              <a:rPr lang="en-US" smtClean="0"/>
              <a:t>9</a:t>
            </a:fld>
            <a:endParaRPr lang="en-US"/>
          </a:p>
        </p:txBody>
      </p:sp>
    </p:spTree>
    <p:extLst>
      <p:ext uri="{BB962C8B-B14F-4D97-AF65-F5344CB8AC3E}">
        <p14:creationId xmlns:p14="http://schemas.microsoft.com/office/powerpoint/2010/main" val="81909304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Mesh</Template>
  <TotalTime>638</TotalTime>
  <Words>596</Words>
  <Application>Microsoft Office PowerPoint</Application>
  <PresentationFormat>Widescreen</PresentationFormat>
  <Paragraphs>96</Paragraphs>
  <Slides>14</Slides>
  <Notes>0</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Aptos</vt:lpstr>
      <vt:lpstr>Arial</vt:lpstr>
      <vt:lpstr>Century Gothic</vt:lpstr>
      <vt:lpstr>Mesh</vt:lpstr>
      <vt:lpstr>Path-Planning and Path Tracking of a Mobile Robot</vt:lpstr>
      <vt:lpstr>Introduction</vt:lpstr>
      <vt:lpstr>Simulation Flow CHART</vt:lpstr>
      <vt:lpstr>RRT (Rapidly Exploring Random Tree) algorithm</vt:lpstr>
      <vt:lpstr>Bi-RRT (Bidirectional Rapidly Exploring Random Tree) algorithm</vt:lpstr>
      <vt:lpstr>bI-RRT animation</vt:lpstr>
      <vt:lpstr>Rrt ANIMATION</vt:lpstr>
      <vt:lpstr>Follow the carrot</vt:lpstr>
      <vt:lpstr>Simulation software</vt:lpstr>
      <vt:lpstr>Simulation Robot</vt:lpstr>
      <vt:lpstr>BI-RRT Simulation</vt:lpstr>
      <vt:lpstr>RRT Simulation (Same Search Duration)</vt:lpstr>
      <vt:lpstr>RRT Simulation (Increased Search Duration)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Path-Planning and Path Tracking of a Mobile Robot</dc:title>
  <dc:creator>Anirban Jacky</dc:creator>
  <cp:lastModifiedBy>Anirban Jacky</cp:lastModifiedBy>
  <cp:revision>5</cp:revision>
  <dcterms:created xsi:type="dcterms:W3CDTF">2024-03-31T17:42:35Z</dcterms:created>
  <dcterms:modified xsi:type="dcterms:W3CDTF">2024-04-01T13:50:16Z</dcterms:modified>
</cp:coreProperties>
</file>

<file path=docProps/thumbnail.jpeg>
</file>